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36"/>
  </p:notesMasterIdLst>
  <p:handoutMasterIdLst>
    <p:handoutMasterId r:id="rId37"/>
  </p:handoutMasterIdLst>
  <p:sldIdLst>
    <p:sldId id="311" r:id="rId2"/>
    <p:sldId id="378" r:id="rId3"/>
    <p:sldId id="379" r:id="rId4"/>
    <p:sldId id="258" r:id="rId5"/>
    <p:sldId id="366" r:id="rId6"/>
    <p:sldId id="367" r:id="rId7"/>
    <p:sldId id="361" r:id="rId8"/>
    <p:sldId id="370" r:id="rId9"/>
    <p:sldId id="376" r:id="rId10"/>
    <p:sldId id="332" r:id="rId11"/>
    <p:sldId id="380" r:id="rId12"/>
    <p:sldId id="273" r:id="rId13"/>
    <p:sldId id="334" r:id="rId14"/>
    <p:sldId id="377" r:id="rId15"/>
    <p:sldId id="335" r:id="rId16"/>
    <p:sldId id="275" r:id="rId17"/>
    <p:sldId id="274" r:id="rId18"/>
    <p:sldId id="278" r:id="rId19"/>
    <p:sldId id="381" r:id="rId20"/>
    <p:sldId id="295" r:id="rId21"/>
    <p:sldId id="347" r:id="rId22"/>
    <p:sldId id="368" r:id="rId23"/>
    <p:sldId id="345" r:id="rId24"/>
    <p:sldId id="362" r:id="rId25"/>
    <p:sldId id="363" r:id="rId26"/>
    <p:sldId id="364" r:id="rId27"/>
    <p:sldId id="280" r:id="rId28"/>
    <p:sldId id="373" r:id="rId29"/>
    <p:sldId id="382" r:id="rId30"/>
    <p:sldId id="284" r:id="rId31"/>
    <p:sldId id="289" r:id="rId32"/>
    <p:sldId id="375" r:id="rId33"/>
    <p:sldId id="310" r:id="rId34"/>
    <p:sldId id="350" r:id="rId35"/>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CC"/>
    <a:srgbClr val="00CC00"/>
    <a:srgbClr val="00FF00"/>
    <a:srgbClr val="392B49"/>
    <a:srgbClr val="876DA7"/>
    <a:srgbClr val="54416B"/>
    <a:srgbClr val="85E6EB"/>
    <a:srgbClr val="B9570D"/>
    <a:srgbClr val="8244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81" autoAdjust="0"/>
    <p:restoredTop sz="87364" autoAdjust="0"/>
  </p:normalViewPr>
  <p:slideViewPr>
    <p:cSldViewPr>
      <p:cViewPr>
        <p:scale>
          <a:sx n="106" d="100"/>
          <a:sy n="106" d="100"/>
        </p:scale>
        <p:origin x="22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26622" cy="46418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56794" y="0"/>
            <a:ext cx="3026622" cy="464185"/>
          </a:xfrm>
          <a:prstGeom prst="rect">
            <a:avLst/>
          </a:prstGeom>
        </p:spPr>
        <p:txBody>
          <a:bodyPr vert="horz" lIns="91440" tIns="45720" rIns="91440" bIns="45720" rtlCol="0"/>
          <a:lstStyle>
            <a:lvl1pPr algn="r">
              <a:defRPr sz="1200"/>
            </a:lvl1pPr>
          </a:lstStyle>
          <a:p>
            <a:fld id="{C9A1DBD8-F36A-4A0C-9EB5-0B07291DE506}" type="datetimeFigureOut">
              <a:rPr lang="en-US" smtClean="0"/>
              <a:pPr/>
              <a:t>12/2/2011</a:t>
            </a:fld>
            <a:endParaRPr lang="en-US"/>
          </a:p>
        </p:txBody>
      </p:sp>
      <p:sp>
        <p:nvSpPr>
          <p:cNvPr id="4" name="Footer Placeholder 3"/>
          <p:cNvSpPr>
            <a:spLocks noGrp="1"/>
          </p:cNvSpPr>
          <p:nvPr>
            <p:ph type="ftr" sz="quarter" idx="2"/>
          </p:nvPr>
        </p:nvSpPr>
        <p:spPr>
          <a:xfrm>
            <a:off x="1" y="8817926"/>
            <a:ext cx="3026622" cy="46418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56794" y="8817926"/>
            <a:ext cx="3026622" cy="464185"/>
          </a:xfrm>
          <a:prstGeom prst="rect">
            <a:avLst/>
          </a:prstGeom>
        </p:spPr>
        <p:txBody>
          <a:bodyPr vert="horz" lIns="91440" tIns="45720" rIns="91440" bIns="45720" rtlCol="0" anchor="b"/>
          <a:lstStyle>
            <a:lvl1pPr algn="r">
              <a:defRPr sz="1200"/>
            </a:lvl1pPr>
          </a:lstStyle>
          <a:p>
            <a:fld id="{D345F83F-E259-4F21-92F2-2E8A4628F0A0}" type="slidenum">
              <a:rPr lang="en-US" smtClean="0"/>
              <a:pPr/>
              <a:t>‹#›</a:t>
            </a:fld>
            <a:endParaRPr lang="en-US"/>
          </a:p>
        </p:txBody>
      </p:sp>
    </p:spTree>
    <p:extLst>
      <p:ext uri="{BB962C8B-B14F-4D97-AF65-F5344CB8AC3E}">
        <p14:creationId xmlns:p14="http://schemas.microsoft.com/office/powerpoint/2010/main" val="41522984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26622" cy="46418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56794" y="0"/>
            <a:ext cx="3026622" cy="464185"/>
          </a:xfrm>
          <a:prstGeom prst="rect">
            <a:avLst/>
          </a:prstGeom>
        </p:spPr>
        <p:txBody>
          <a:bodyPr vert="horz" lIns="91440" tIns="45720" rIns="91440" bIns="45720" rtlCol="0"/>
          <a:lstStyle>
            <a:lvl1pPr algn="r">
              <a:defRPr sz="1200"/>
            </a:lvl1pPr>
          </a:lstStyle>
          <a:p>
            <a:fld id="{43CC7793-5ACA-4BAD-BF1F-BF0555209131}" type="datetimeFigureOut">
              <a:rPr lang="en-US" smtClean="0"/>
              <a:pPr/>
              <a:t>12/2/2011</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8818" y="4409758"/>
            <a:ext cx="5587366" cy="417766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17926"/>
            <a:ext cx="3026622" cy="46418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56794" y="8817926"/>
            <a:ext cx="3026622" cy="464185"/>
          </a:xfrm>
          <a:prstGeom prst="rect">
            <a:avLst/>
          </a:prstGeom>
        </p:spPr>
        <p:txBody>
          <a:bodyPr vert="horz" lIns="91440" tIns="45720" rIns="91440" bIns="45720" rtlCol="0" anchor="b"/>
          <a:lstStyle>
            <a:lvl1pPr algn="r">
              <a:defRPr sz="1200"/>
            </a:lvl1pPr>
          </a:lstStyle>
          <a:p>
            <a:fld id="{4A8E14D3-B679-4993-96B9-B51A3FAA0359}" type="slidenum">
              <a:rPr lang="en-US" smtClean="0"/>
              <a:pPr/>
              <a:t>‹#›</a:t>
            </a:fld>
            <a:endParaRPr lang="en-US"/>
          </a:p>
        </p:txBody>
      </p:sp>
    </p:spTree>
    <p:extLst>
      <p:ext uri="{BB962C8B-B14F-4D97-AF65-F5344CB8AC3E}">
        <p14:creationId xmlns:p14="http://schemas.microsoft.com/office/powerpoint/2010/main" val="1174489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8E14D3-B679-4993-96B9-B51A3FAA0359}" type="slidenum">
              <a:rPr lang="en-US" smtClean="0"/>
              <a:pPr/>
              <a:t>1</a:t>
            </a:fld>
            <a:endParaRPr lang="en-US"/>
          </a:p>
        </p:txBody>
      </p:sp>
    </p:spTree>
    <p:extLst>
      <p:ext uri="{BB962C8B-B14F-4D97-AF65-F5344CB8AC3E}">
        <p14:creationId xmlns:p14="http://schemas.microsoft.com/office/powerpoint/2010/main" val="1128343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Add roles for each person to this slide – let people read while you talk.</a:t>
            </a:r>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C0B2F1-F7F1-4C36-BF7F-29878BC88991}" type="slidenum">
              <a:rPr lang="en-US" smtClean="0"/>
              <a:pPr fontAlgn="base">
                <a:spcBef>
                  <a:spcPct val="0"/>
                </a:spcBef>
                <a:spcAft>
                  <a:spcPct val="0"/>
                </a:spcAft>
                <a:defRPr/>
              </a:pPr>
              <a:t>33</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8E14D3-B679-4993-96B9-B51A3FAA0359}" type="slidenum">
              <a:rPr lang="en-US" smtClean="0"/>
              <a:pPr/>
              <a:t>5</a:t>
            </a:fld>
            <a:endParaRPr lang="en-US"/>
          </a:p>
        </p:txBody>
      </p:sp>
    </p:spTree>
    <p:extLst>
      <p:ext uri="{BB962C8B-B14F-4D97-AF65-F5344CB8AC3E}">
        <p14:creationId xmlns:p14="http://schemas.microsoft.com/office/powerpoint/2010/main" val="3984412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8E14D3-B679-4993-96B9-B51A3FAA0359}" type="slidenum">
              <a:rPr lang="en-US" smtClean="0"/>
              <a:pPr/>
              <a:t>8</a:t>
            </a:fld>
            <a:endParaRPr lang="en-US"/>
          </a:p>
        </p:txBody>
      </p:sp>
    </p:spTree>
    <p:extLst>
      <p:ext uri="{BB962C8B-B14F-4D97-AF65-F5344CB8AC3E}">
        <p14:creationId xmlns:p14="http://schemas.microsoft.com/office/powerpoint/2010/main" val="403900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normAutofit/>
          </a:bodyPr>
          <a:lstStyle/>
          <a:p>
            <a:r>
              <a:rPr lang="en-US" dirty="0" smtClean="0"/>
              <a:t>The</a:t>
            </a:r>
            <a:r>
              <a:rPr lang="en-US" baseline="0" dirty="0" smtClean="0"/>
              <a:t> algorithm is described in the previous slide, now the problem is how we implement this method.</a:t>
            </a:r>
          </a:p>
          <a:p>
            <a:endParaRPr lang="en-US" baseline="0" dirty="0" smtClean="0"/>
          </a:p>
          <a:p>
            <a:pPr defTabSz="929538">
              <a:defRPr/>
            </a:pPr>
            <a:r>
              <a:rPr lang="en-US" baseline="0" dirty="0" smtClean="0"/>
              <a:t>How to integrate all these information.</a:t>
            </a:r>
            <a:endParaRPr lang="en-US" dirty="0" smtClean="0"/>
          </a:p>
          <a:p>
            <a:endParaRPr lang="en-US" baseline="0" dirty="0" smtClean="0"/>
          </a:p>
          <a:p>
            <a:r>
              <a:rPr lang="en-US" dirty="0" smtClean="0"/>
              <a:t>1. </a:t>
            </a:r>
            <a:r>
              <a:rPr lang="en-US" dirty="0" err="1" smtClean="0"/>
              <a:t>rCAD</a:t>
            </a:r>
            <a:r>
              <a:rPr lang="en-US" dirty="0" smtClean="0"/>
              <a:t> schema and relational database </a:t>
            </a:r>
          </a:p>
          <a:p>
            <a:pPr>
              <a:buNone/>
            </a:pPr>
            <a:endParaRPr lang="en-US" dirty="0" smtClean="0"/>
          </a:p>
          <a:p>
            <a:r>
              <a:rPr lang="en-US" dirty="0" smtClean="0"/>
              <a:t>2. More than the repository of data, but also tools and application system</a:t>
            </a:r>
          </a:p>
        </p:txBody>
      </p:sp>
      <p:sp>
        <p:nvSpPr>
          <p:cNvPr id="4" name="Slide Number Placeholder 3"/>
          <p:cNvSpPr>
            <a:spLocks noGrp="1"/>
          </p:cNvSpPr>
          <p:nvPr>
            <p:ph type="sldNum" sz="quarter" idx="10"/>
          </p:nvPr>
        </p:nvSpPr>
        <p:spPr/>
        <p:txBody>
          <a:bodyPr/>
          <a:lstStyle/>
          <a:p>
            <a:fld id="{8A5BC433-51A7-44B2-A645-88876C4E7622}" type="slidenum">
              <a:rPr lang="en-US" smtClean="0"/>
              <a:pPr/>
              <a:t>12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xfrm>
            <a:off x="1171575" y="696913"/>
            <a:ext cx="4641850" cy="3481387"/>
          </a:xfrm>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E9C59DE5-473E-49BC-B437-F773D943BFE2}" type="slidenum">
              <a:rPr lang="en-US" smtClean="0"/>
              <a:pPr>
                <a:defRPr/>
              </a:pPr>
              <a:t>16</a:t>
            </a:fld>
            <a:endParaRPr lang="en-US"/>
          </a:p>
        </p:txBody>
      </p:sp>
      <p:sp>
        <p:nvSpPr>
          <p:cNvPr id="6" name="Header Placeholder 5"/>
          <p:cNvSpPr>
            <a:spLocks noGrp="1"/>
          </p:cNvSpPr>
          <p:nvPr>
            <p:ph type="hdr" sz="quarter" idx="10"/>
          </p:nvPr>
        </p:nvSpPr>
        <p:spPr/>
        <p:txBody>
          <a:bodyPr/>
          <a:lstStyle/>
          <a:p>
            <a:pPr>
              <a:defRPr/>
            </a:pP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normAutofit/>
          </a:bodyPr>
          <a:lstStyle/>
          <a:p>
            <a:r>
              <a:rPr lang="en-US" b="1" dirty="0" smtClean="0"/>
              <a:t>In the past, these</a:t>
            </a:r>
            <a:r>
              <a:rPr lang="en-US" b="1" baseline="0" dirty="0" smtClean="0"/>
              <a:t> information is stored in flat file (actually in modern days, that is the way a lot of biological database website used. </a:t>
            </a:r>
          </a:p>
          <a:p>
            <a:endParaRPr lang="en-US" baseline="0" dirty="0" smtClean="0"/>
          </a:p>
          <a:p>
            <a:r>
              <a:rPr lang="en-US" dirty="0" err="1" smtClean="0"/>
              <a:t>rCAD</a:t>
            </a:r>
            <a:r>
              <a:rPr lang="en-US" baseline="0" dirty="0" smtClean="0"/>
              <a:t> system (cooperate with </a:t>
            </a:r>
            <a:r>
              <a:rPr lang="en-US" baseline="0" dirty="0" err="1" smtClean="0"/>
              <a:t>microsoft</a:t>
            </a:r>
            <a:r>
              <a:rPr lang="en-US" baseline="0" dirty="0" smtClean="0"/>
              <a:t> research, SQL). Containing 4-dimension information. </a:t>
            </a:r>
          </a:p>
          <a:p>
            <a:endParaRPr lang="en-US" baseline="0" dirty="0" smtClean="0"/>
          </a:p>
          <a:p>
            <a:r>
              <a:rPr lang="en-US" b="1" baseline="0" dirty="0" smtClean="0"/>
              <a:t>The </a:t>
            </a:r>
            <a:r>
              <a:rPr lang="en-US" b="1" baseline="0" dirty="0" err="1" smtClean="0"/>
              <a:t>rCAD</a:t>
            </a:r>
            <a:r>
              <a:rPr lang="en-US" b="1" baseline="0" dirty="0" smtClean="0"/>
              <a:t> database cross-indexes 4 dimensions of RNA information including sequence, alignment, structure and </a:t>
            </a:r>
            <a:r>
              <a:rPr lang="en-US" b="1" baseline="0" dirty="0" err="1" smtClean="0"/>
              <a:t>phylogenetic</a:t>
            </a:r>
            <a:r>
              <a:rPr lang="en-US" b="1" baseline="0" dirty="0" smtClean="0"/>
              <a:t>/evolutionary information. </a:t>
            </a:r>
            <a:r>
              <a:rPr lang="en-US" baseline="0" dirty="0" smtClean="0"/>
              <a:t>The </a:t>
            </a:r>
            <a:r>
              <a:rPr lang="en-US" baseline="0" dirty="0" err="1" smtClean="0"/>
              <a:t>rCAD</a:t>
            </a:r>
            <a:r>
              <a:rPr lang="en-US" baseline="0" dirty="0" smtClean="0"/>
              <a:t> database is the first biological database system capable of storing sequence alignments down to the resolution of individual nucleotides. Individual rows, columns and cells in an alignment can be directly included in SQL statements along with different RNA structure and </a:t>
            </a:r>
            <a:r>
              <a:rPr lang="en-US" baseline="0" dirty="0" err="1" smtClean="0"/>
              <a:t>phylogenetic</a:t>
            </a:r>
            <a:r>
              <a:rPr lang="en-US" baseline="0" dirty="0" smtClean="0"/>
              <a:t> information.</a:t>
            </a:r>
          </a:p>
          <a:p>
            <a:r>
              <a:rPr lang="en-US" b="1" baseline="0" dirty="0" smtClean="0"/>
              <a:t>Do all analysis in the database.</a:t>
            </a:r>
          </a:p>
          <a:p>
            <a:endParaRPr lang="en-US" baseline="0" dirty="0" smtClean="0"/>
          </a:p>
          <a:p>
            <a:r>
              <a:rPr lang="en-US" baseline="0" dirty="0" smtClean="0"/>
              <a:t>The schema of </a:t>
            </a:r>
            <a:r>
              <a:rPr lang="en-US" baseline="0" dirty="0" err="1" smtClean="0"/>
              <a:t>rCAD</a:t>
            </a:r>
            <a:r>
              <a:rPr lang="en-US" baseline="0" dirty="0" smtClean="0"/>
              <a:t> illustrating how the tables are cross-indexes by using these primary and foreign key.</a:t>
            </a:r>
          </a:p>
          <a:p>
            <a:endParaRPr lang="en-US" baseline="0" dirty="0" smtClean="0"/>
          </a:p>
          <a:p>
            <a:r>
              <a:rPr lang="en-US" b="1" baseline="0" dirty="0" smtClean="0"/>
              <a:t>By uniting multiple dimensions of information, </a:t>
            </a:r>
            <a:r>
              <a:rPr lang="en-US" b="1" baseline="0" dirty="0" err="1" smtClean="0"/>
              <a:t>rCAD</a:t>
            </a:r>
            <a:r>
              <a:rPr lang="en-US" b="1" baseline="0" dirty="0" smtClean="0"/>
              <a:t> allows new, innovative analyses of the fundamentals of RNA. </a:t>
            </a:r>
          </a:p>
          <a:p>
            <a:endParaRPr lang="en-US" b="1" baseline="0" dirty="0" smtClean="0"/>
          </a:p>
          <a:p>
            <a:r>
              <a:rPr lang="en-US" b="1" baseline="0" dirty="0" err="1" smtClean="0"/>
              <a:t>rCAD</a:t>
            </a:r>
            <a:r>
              <a:rPr lang="en-US" b="1" baseline="0" dirty="0" smtClean="0"/>
              <a:t> system provides a foundation (platform) for us to develop novel, innovative method to do the research.</a:t>
            </a:r>
          </a:p>
          <a:p>
            <a:endParaRPr lang="en-US" dirty="0"/>
          </a:p>
        </p:txBody>
      </p:sp>
      <p:sp>
        <p:nvSpPr>
          <p:cNvPr id="4" name="Slide Number Placeholder 3"/>
          <p:cNvSpPr>
            <a:spLocks noGrp="1"/>
          </p:cNvSpPr>
          <p:nvPr>
            <p:ph type="sldNum" sz="quarter" idx="10"/>
          </p:nvPr>
        </p:nvSpPr>
        <p:spPr/>
        <p:txBody>
          <a:bodyPr/>
          <a:lstStyle/>
          <a:p>
            <a:fld id="{8A5BC433-51A7-44B2-A645-88876C4E7622}" type="slidenum">
              <a:rPr lang="en-US" smtClean="0"/>
              <a:pPr/>
              <a:t>17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664AA5E-DB69-4FBF-A56A-FDD452009B37}" type="slidenum">
              <a:rPr lang="en-US" smtClean="0"/>
              <a:pPr>
                <a:defRPr/>
              </a:pPr>
              <a:t>22</a:t>
            </a:fld>
            <a:endParaRPr lang="en-US"/>
          </a:p>
        </p:txBody>
      </p:sp>
      <p:sp>
        <p:nvSpPr>
          <p:cNvPr id="6" name="Header Placeholder 5"/>
          <p:cNvSpPr>
            <a:spLocks noGrp="1"/>
          </p:cNvSpPr>
          <p:nvPr>
            <p:ph type="hdr" sz="quarter" idx="11"/>
          </p:nvPr>
        </p:nvSpPr>
        <p:spPr/>
        <p:txBody>
          <a:bodyPr/>
          <a:lstStyle/>
          <a:p>
            <a:pPr>
              <a:defRPr/>
            </a:pP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Early comparative</a:t>
            </a:r>
            <a:r>
              <a:rPr lang="en-US" baseline="0" dirty="0" smtClean="0"/>
              <a:t> analysis method depends on the statistical characteristics of each column in the alignment. </a:t>
            </a:r>
          </a:p>
          <a:p>
            <a:r>
              <a:rPr lang="en-US" dirty="0" smtClean="0"/>
              <a:t>Can</a:t>
            </a:r>
            <a:r>
              <a:rPr lang="en-US" baseline="0" dirty="0" smtClean="0"/>
              <a:t> the evolutionary information of RNA enhance the identification of positional dependence and independence?</a:t>
            </a:r>
          </a:p>
          <a:p>
            <a:endParaRPr lang="en-US" baseline="0" dirty="0" smtClean="0"/>
          </a:p>
          <a:p>
            <a:r>
              <a:rPr lang="en-US" baseline="0" dirty="0" smtClean="0"/>
              <a:t>In some situation, MIXY can not distinguish between strong covariation and weak covariation.</a:t>
            </a:r>
          </a:p>
          <a:p>
            <a:endParaRPr lang="en-US" dirty="0" smtClean="0"/>
          </a:p>
          <a:p>
            <a:r>
              <a:rPr lang="en-US" dirty="0" smtClean="0"/>
              <a:t>Two extreme</a:t>
            </a:r>
            <a:r>
              <a:rPr lang="en-US" baseline="0" dirty="0" smtClean="0"/>
              <a:t> examples showing the difference.</a:t>
            </a:r>
          </a:p>
          <a:p>
            <a:endParaRPr lang="en-US" baseline="0" dirty="0" smtClean="0"/>
          </a:p>
          <a:p>
            <a:r>
              <a:rPr lang="en-US" baseline="0" dirty="0" smtClean="0"/>
              <a:t>So we need a with better solving power.</a:t>
            </a:r>
            <a:endParaRPr lang="en-US" dirty="0"/>
          </a:p>
        </p:txBody>
      </p:sp>
      <p:sp>
        <p:nvSpPr>
          <p:cNvPr id="4" name="Slide Number Placeholder 3"/>
          <p:cNvSpPr>
            <a:spLocks noGrp="1"/>
          </p:cNvSpPr>
          <p:nvPr>
            <p:ph type="sldNum" sz="quarter" idx="10"/>
          </p:nvPr>
        </p:nvSpPr>
        <p:spPr/>
        <p:txBody>
          <a:bodyPr/>
          <a:lstStyle/>
          <a:p>
            <a:fld id="{8A5BC433-51A7-44B2-A645-88876C4E7622}" type="slidenum">
              <a:rPr lang="en-US" smtClean="0"/>
              <a:pPr/>
              <a:t>23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8E14D3-B679-4993-96B9-B51A3FAA0359}" type="slidenum">
              <a:rPr lang="en-US" smtClean="0"/>
              <a:pPr/>
              <a:t>30</a:t>
            </a:fld>
            <a:endParaRPr lang="en-US"/>
          </a:p>
        </p:txBody>
      </p:sp>
    </p:spTree>
    <p:extLst>
      <p:ext uri="{BB962C8B-B14F-4D97-AF65-F5344CB8AC3E}">
        <p14:creationId xmlns:p14="http://schemas.microsoft.com/office/powerpoint/2010/main" val="3833523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068832-CE38-4A50-853A-79B2F5C3ADD8}" type="datetimeFigureOut">
              <a:rPr lang="en-US" smtClean="0"/>
              <a:pPr/>
              <a:t>12/2/2011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52BEB2-23CB-4D1B-9F48-B144BC55626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068832-CE38-4A50-853A-79B2F5C3ADD8}" type="datetimeFigureOut">
              <a:rPr lang="en-US" smtClean="0"/>
              <a:pPr/>
              <a:t>12/2/2011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52BEB2-23CB-4D1B-9F48-B144BC55626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068832-CE38-4A50-853A-79B2F5C3ADD8}" type="datetimeFigureOut">
              <a:rPr lang="en-US" smtClean="0"/>
              <a:pPr/>
              <a:t>12/2/2011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52BEB2-23CB-4D1B-9F48-B144BC55626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068832-CE38-4A50-853A-79B2F5C3ADD8}" type="datetimeFigureOut">
              <a:rPr lang="en-US" smtClean="0"/>
              <a:pPr/>
              <a:t>12/2/2011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52BEB2-23CB-4D1B-9F48-B144BC55626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068832-CE38-4A50-853A-79B2F5C3ADD8}" type="datetimeFigureOut">
              <a:rPr lang="en-US" smtClean="0"/>
              <a:pPr/>
              <a:t>12/2/2011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52BEB2-23CB-4D1B-9F48-B144BC55626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068832-CE38-4A50-853A-79B2F5C3ADD8}" type="datetimeFigureOut">
              <a:rPr lang="en-US" smtClean="0"/>
              <a:pPr/>
              <a:t>12/2/2011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52BEB2-23CB-4D1B-9F48-B144BC55626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068832-CE38-4A50-853A-79B2F5C3ADD8}" type="datetimeFigureOut">
              <a:rPr lang="en-US" smtClean="0"/>
              <a:pPr/>
              <a:t>12/2/2011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52BEB2-23CB-4D1B-9F48-B144BC55626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068832-CE38-4A50-853A-79B2F5C3ADD8}" type="datetimeFigureOut">
              <a:rPr lang="en-US" smtClean="0"/>
              <a:pPr/>
              <a:t>12/2/2011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52BEB2-23CB-4D1B-9F48-B144BC55626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068832-CE38-4A50-853A-79B2F5C3ADD8}" type="datetimeFigureOut">
              <a:rPr lang="en-US" smtClean="0"/>
              <a:pPr/>
              <a:t>12/2/2011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52BEB2-23CB-4D1B-9F48-B144BC55626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068832-CE38-4A50-853A-79B2F5C3ADD8}" type="datetimeFigureOut">
              <a:rPr lang="en-US" smtClean="0"/>
              <a:pPr/>
              <a:t>12/2/2011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52BEB2-23CB-4D1B-9F48-B144BC55626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068832-CE38-4A50-853A-79B2F5C3ADD8}" type="datetimeFigureOut">
              <a:rPr lang="en-US" smtClean="0"/>
              <a:pPr/>
              <a:t>12/2/2011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52BEB2-23CB-4D1B-9F48-B144BC55626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068832-CE38-4A50-853A-79B2F5C3ADD8}" type="datetimeFigureOut">
              <a:rPr lang="en-US" smtClean="0"/>
              <a:pPr/>
              <a:t>12/2/2011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52BEB2-23CB-4D1B-9F48-B144BC55626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gi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gif"/><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7.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0.gif"/></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9.png"/><Relationship Id="rId4" Type="http://schemas.openxmlformats.org/officeDocument/2006/relationships/image" Target="../media/image3.gif"/></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2071" y="337968"/>
            <a:ext cx="8534400" cy="1905000"/>
          </a:xfrm>
        </p:spPr>
        <p:txBody>
          <a:bodyPr>
            <a:noAutofit/>
          </a:bodyPr>
          <a:lstStyle/>
          <a:p>
            <a:r>
              <a:rPr lang="en-US" sz="3200" b="1" dirty="0" smtClean="0">
                <a:effectLst>
                  <a:outerShdw blurRad="38100" dist="38100" dir="2700000" algn="tl">
                    <a:srgbClr val="000000">
                      <a:alpha val="43137"/>
                    </a:srgbClr>
                  </a:outerShdw>
                </a:effectLst>
              </a:rPr>
              <a:t>Capturing the Structural, Functional, and Evolutionary Constraints of RNA Molecules with </a:t>
            </a:r>
            <a:r>
              <a:rPr lang="en-US" sz="3200" b="1" dirty="0" err="1" smtClean="0">
                <a:effectLst>
                  <a:outerShdw blurRad="38100" dist="38100" dir="2700000" algn="tl">
                    <a:srgbClr val="000000">
                      <a:alpha val="43137"/>
                    </a:srgbClr>
                  </a:outerShdw>
                </a:effectLst>
              </a:rPr>
              <a:t>rCAD</a:t>
            </a:r>
            <a:r>
              <a:rPr lang="en-US" sz="3200" b="1" dirty="0" smtClean="0">
                <a:effectLst>
                  <a:outerShdw blurRad="38100" dist="38100" dir="2700000" algn="tl">
                    <a:srgbClr val="000000">
                      <a:alpha val="43137"/>
                    </a:srgbClr>
                  </a:outerShdw>
                </a:effectLst>
              </a:rPr>
              <a:t> - </a:t>
            </a:r>
            <a:r>
              <a:rPr lang="en-US" sz="3200" b="1" dirty="0">
                <a:effectLst>
                  <a:outerShdw blurRad="38100" dist="38100" dir="2700000" algn="tl">
                    <a:srgbClr val="000000">
                      <a:alpha val="43137"/>
                    </a:srgbClr>
                  </a:outerShdw>
                </a:effectLst>
              </a:rPr>
              <a:t>an </a:t>
            </a:r>
            <a:r>
              <a:rPr lang="en-US" sz="3200" b="1" u="sng" dirty="0">
                <a:effectLst>
                  <a:outerShdw blurRad="38100" dist="38100" dir="2700000" algn="tl">
                    <a:srgbClr val="000000">
                      <a:alpha val="43137"/>
                    </a:srgbClr>
                  </a:outerShdw>
                </a:effectLst>
              </a:rPr>
              <a:t>R</a:t>
            </a:r>
            <a:r>
              <a:rPr lang="en-US" sz="3200" b="1" dirty="0">
                <a:effectLst>
                  <a:outerShdw blurRad="38100" dist="38100" dir="2700000" algn="tl">
                    <a:srgbClr val="000000">
                      <a:alpha val="43137"/>
                    </a:srgbClr>
                  </a:outerShdw>
                </a:effectLst>
              </a:rPr>
              <a:t>NA </a:t>
            </a:r>
            <a:r>
              <a:rPr lang="en-US" sz="3200" b="1" u="sng" dirty="0">
                <a:effectLst>
                  <a:outerShdw blurRad="38100" dist="38100" dir="2700000" algn="tl">
                    <a:srgbClr val="000000">
                      <a:alpha val="43137"/>
                    </a:srgbClr>
                  </a:outerShdw>
                </a:effectLst>
              </a:rPr>
              <a:t>C</a:t>
            </a:r>
            <a:r>
              <a:rPr lang="en-US" sz="3200" b="1" dirty="0">
                <a:effectLst>
                  <a:outerShdw blurRad="38100" dist="38100" dir="2700000" algn="tl">
                    <a:srgbClr val="000000">
                      <a:alpha val="43137"/>
                    </a:srgbClr>
                  </a:outerShdw>
                </a:effectLst>
              </a:rPr>
              <a:t>omparative </a:t>
            </a:r>
            <a:r>
              <a:rPr lang="en-US" sz="3200" b="1" u="sng" dirty="0">
                <a:effectLst>
                  <a:outerShdw blurRad="38100" dist="38100" dir="2700000" algn="tl">
                    <a:srgbClr val="000000">
                      <a:alpha val="43137"/>
                    </a:srgbClr>
                  </a:outerShdw>
                </a:effectLst>
              </a:rPr>
              <a:t>A</a:t>
            </a:r>
            <a:r>
              <a:rPr lang="en-US" sz="3200" b="1" dirty="0">
                <a:effectLst>
                  <a:outerShdw blurRad="38100" dist="38100" dir="2700000" algn="tl">
                    <a:srgbClr val="000000">
                      <a:alpha val="43137"/>
                    </a:srgbClr>
                  </a:outerShdw>
                </a:effectLst>
              </a:rPr>
              <a:t>nalysis </a:t>
            </a:r>
            <a:r>
              <a:rPr lang="en-US" sz="3200" b="1" u="sng" dirty="0" smtClean="0">
                <a:effectLst>
                  <a:outerShdw blurRad="38100" dist="38100" dir="2700000" algn="tl">
                    <a:srgbClr val="000000">
                      <a:alpha val="43137"/>
                    </a:srgbClr>
                  </a:outerShdw>
                </a:effectLst>
              </a:rPr>
              <a:t>D</a:t>
            </a:r>
            <a:r>
              <a:rPr lang="en-US" sz="3200" b="1" dirty="0" smtClean="0">
                <a:effectLst>
                  <a:outerShdw blurRad="38100" dist="38100" dir="2700000" algn="tl">
                    <a:srgbClr val="000000">
                      <a:alpha val="43137"/>
                    </a:srgbClr>
                  </a:outerShdw>
                </a:effectLst>
              </a:rPr>
              <a:t>atabase  </a:t>
            </a:r>
            <a:r>
              <a:rPr lang="en-US" sz="2400" b="1" dirty="0" smtClean="0">
                <a:effectLst>
                  <a:outerShdw blurRad="38100" dist="38100" dir="2700000" algn="tl">
                    <a:srgbClr val="000000">
                      <a:alpha val="43137"/>
                    </a:srgbClr>
                  </a:outerShdw>
                </a:effectLst>
              </a:rPr>
              <a:t/>
            </a:r>
            <a:br>
              <a:rPr lang="en-US" sz="2400" b="1" dirty="0" smtClean="0">
                <a:effectLst>
                  <a:outerShdw blurRad="38100" dist="38100" dir="2700000" algn="tl">
                    <a:srgbClr val="000000">
                      <a:alpha val="43137"/>
                    </a:srgbClr>
                  </a:outerShdw>
                </a:effectLst>
              </a:rPr>
            </a:br>
            <a:endParaRPr lang="en-US" sz="2400"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993075" y="6425540"/>
            <a:ext cx="5715000" cy="304800"/>
          </a:xfrm>
        </p:spPr>
        <p:txBody>
          <a:bodyPr>
            <a:noAutofit/>
          </a:bodyPr>
          <a:lstStyle/>
          <a:p>
            <a:pPr marL="273050" eaLnBrk="0" hangingPunct="0">
              <a:buClr>
                <a:schemeClr val="accent1"/>
              </a:buClr>
              <a:buSzPct val="95000"/>
              <a:defRPr/>
            </a:pPr>
            <a:r>
              <a:rPr lang="en-US" sz="1800" b="1" dirty="0" smtClean="0">
                <a:effectLst>
                  <a:outerShdw blurRad="38100" dist="38100" dir="2700000" algn="tl">
                    <a:srgbClr val="000000">
                      <a:alpha val="43137"/>
                    </a:srgbClr>
                  </a:outerShdw>
                </a:effectLst>
              </a:rPr>
              <a:t>The </a:t>
            </a:r>
            <a:r>
              <a:rPr lang="en-US" sz="1800" b="1" dirty="0">
                <a:effectLst>
                  <a:outerShdw blurRad="38100" dist="38100" dir="2700000" algn="tl">
                    <a:srgbClr val="000000">
                      <a:alpha val="43137"/>
                    </a:srgbClr>
                  </a:outerShdw>
                </a:effectLst>
              </a:rPr>
              <a:t>Gutell Lab @ The </a:t>
            </a:r>
            <a:r>
              <a:rPr lang="en-US" sz="1800" b="1" dirty="0" smtClean="0">
                <a:effectLst>
                  <a:outerShdw blurRad="38100" dist="38100" dir="2700000" algn="tl">
                    <a:srgbClr val="000000">
                      <a:alpha val="43137"/>
                    </a:srgbClr>
                  </a:outerShdw>
                </a:effectLst>
              </a:rPr>
              <a:t>University </a:t>
            </a:r>
            <a:r>
              <a:rPr lang="en-US" sz="1800" b="1" dirty="0">
                <a:effectLst>
                  <a:outerShdw blurRad="38100" dist="38100" dir="2700000" algn="tl">
                    <a:srgbClr val="000000">
                      <a:alpha val="43137"/>
                    </a:srgbClr>
                  </a:outerShdw>
                </a:effectLst>
              </a:rPr>
              <a:t>of Texas at Austin</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4779" y="2133601"/>
            <a:ext cx="3072821" cy="4198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3232"/>
          <a:stretch/>
        </p:blipFill>
        <p:spPr bwMode="auto">
          <a:xfrm>
            <a:off x="4185003" y="4278024"/>
            <a:ext cx="2127163" cy="2151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Content Placeholder 5" descr="30s50s.gif"/>
          <p:cNvPicPr>
            <a:picLocks noChangeAspect="1"/>
          </p:cNvPicPr>
          <p:nvPr/>
        </p:nvPicPr>
        <p:blipFill>
          <a:blip r:embed="rId5" cstate="print"/>
          <a:srcRect l="23750" t="56023" r="50000"/>
          <a:stretch>
            <a:fillRect/>
          </a:stretch>
        </p:blipFill>
        <p:spPr>
          <a:xfrm>
            <a:off x="6312167" y="1946874"/>
            <a:ext cx="2356819" cy="2393553"/>
          </a:xfrm>
          <a:prstGeom prst="rect">
            <a:avLst/>
          </a:prstGeom>
        </p:spPr>
      </p:pic>
      <p:pic>
        <p:nvPicPr>
          <p:cNvPr id="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3200" y="4556238"/>
            <a:ext cx="2383271" cy="1595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7" cstate="print"/>
          <a:srcRect l="30591" t="11638" r="27522" b="6168"/>
          <a:stretch>
            <a:fillRect/>
          </a:stretch>
        </p:blipFill>
        <p:spPr bwMode="auto">
          <a:xfrm>
            <a:off x="4167191" y="1946874"/>
            <a:ext cx="2144976" cy="2285999"/>
          </a:xfrm>
          <a:prstGeom prst="rect">
            <a:avLst/>
          </a:prstGeom>
          <a:noFill/>
          <a:ln w="9525">
            <a:noFill/>
            <a:miter lim="800000"/>
            <a:headEnd/>
            <a:tailEnd/>
          </a:ln>
        </p:spPr>
      </p:pic>
      <p:sp>
        <p:nvSpPr>
          <p:cNvPr id="4" name="TextBox 3"/>
          <p:cNvSpPr txBox="1"/>
          <p:nvPr/>
        </p:nvSpPr>
        <p:spPr>
          <a:xfrm>
            <a:off x="347832" y="10758"/>
            <a:ext cx="8686800" cy="381000"/>
          </a:xfrm>
          <a:prstGeom prst="rect">
            <a:avLst/>
          </a:prstGeom>
          <a:noFill/>
        </p:spPr>
        <p:txBody>
          <a:bodyPr wrap="square" rtlCol="0">
            <a:spAutoFit/>
          </a:bodyPr>
          <a:lstStyle/>
          <a:p>
            <a:pPr algn="ctr"/>
            <a:r>
              <a:rPr lang="en-US" dirty="0" smtClean="0">
                <a:effectLst>
                  <a:outerShdw blurRad="38100" dist="38100" dir="2700000" algn="tl">
                    <a:srgbClr val="000000">
                      <a:alpha val="43137"/>
                    </a:srgbClr>
                  </a:outerShdw>
                </a:effectLst>
              </a:rPr>
              <a:t>IEEE/MSR eScience Conference December 5 – 8, 2011  Stockholm, Sweden</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22025859"/>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90600"/>
          </a:xfrm>
        </p:spPr>
        <p:txBody>
          <a:bodyPr>
            <a:noAutofit/>
          </a:bodyPr>
          <a:lstStyle/>
          <a:p>
            <a:r>
              <a:rPr sz="2400" b="1" dirty="0" smtClean="0"/>
              <a:t>RNA Structure:  Secondary Structure, Energetics, Base Stacking, and High-Resolution 3D Structure</a:t>
            </a:r>
            <a:endParaRPr lang="en-US" sz="2400" b="1" dirty="0"/>
          </a:p>
        </p:txBody>
      </p:sp>
      <p:pic>
        <p:nvPicPr>
          <p:cNvPr id="10" name="Content Placeholder 9" descr="thermus-stability-v8.png"/>
          <p:cNvPicPr>
            <a:picLocks noGrp="1" noChangeAspect="1"/>
          </p:cNvPicPr>
          <p:nvPr>
            <p:ph idx="1"/>
          </p:nvPr>
        </p:nvPicPr>
        <p:blipFill>
          <a:blip r:embed="rId2"/>
          <a:stretch>
            <a:fillRect/>
          </a:stretch>
        </p:blipFill>
        <p:spPr>
          <a:xfrm>
            <a:off x="261212" y="1671430"/>
            <a:ext cx="8577988" cy="4957970"/>
          </a:xfrm>
        </p:spPr>
      </p:pic>
      <p:sp>
        <p:nvSpPr>
          <p:cNvPr id="5" name="Rectangle 4"/>
          <p:cNvSpPr/>
          <p:nvPr/>
        </p:nvSpPr>
        <p:spPr>
          <a:xfrm>
            <a:off x="0" y="0"/>
            <a:ext cx="9144000" cy="632936"/>
          </a:xfrm>
          <a:prstGeom prst="rect">
            <a:avLst/>
          </a:prstGeom>
          <a:gradFill>
            <a:gsLst>
              <a:gs pos="0">
                <a:srgbClr val="161868"/>
              </a:gs>
              <a:gs pos="50000">
                <a:srgbClr val="232D91"/>
              </a:gs>
              <a:gs pos="100000">
                <a:srgbClr val="4F5FD5"/>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effectLst>
                  <a:outerShdw blurRad="38100" dist="38100" dir="2700000" algn="tl">
                    <a:srgbClr val="000000">
                      <a:alpha val="43137"/>
                    </a:srgbClr>
                  </a:outerShdw>
                </a:effectLst>
              </a:rPr>
              <a:t>RNA Science: RNA Structure Prediction</a:t>
            </a:r>
            <a:endParaRPr lang="en-US"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83255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99110" y="703957"/>
            <a:ext cx="7620000" cy="6001643"/>
          </a:xfrm>
          <a:prstGeom prst="rect">
            <a:avLst/>
          </a:prstGeom>
          <a:noFill/>
        </p:spPr>
        <p:txBody>
          <a:bodyPr wrap="square" rtlCol="0">
            <a:spAutoFit/>
          </a:bodyPr>
          <a:lstStyle/>
          <a:p>
            <a:pPr marL="285750" indent="-285750">
              <a:buBlip>
                <a:blip r:embed="rId2"/>
              </a:buBlip>
            </a:pPr>
            <a:r>
              <a:rPr lang="en-US" sz="2800" b="1" dirty="0" smtClean="0">
                <a:solidFill>
                  <a:schemeClr val="bg1">
                    <a:lumMod val="85000"/>
                  </a:schemeClr>
                </a:solidFill>
                <a:effectLst>
                  <a:outerShdw blurRad="38100" dist="38100" dir="2700000" algn="tl">
                    <a:srgbClr val="000000">
                      <a:alpha val="43137"/>
                    </a:srgbClr>
                  </a:outerShdw>
                </a:effectLst>
              </a:rPr>
              <a:t>RNA Science</a:t>
            </a:r>
          </a:p>
          <a:p>
            <a:pPr marL="742950" lvl="1" indent="-285750">
              <a:buBlip>
                <a:blip r:embed="rId2"/>
              </a:buBlip>
            </a:pPr>
            <a:r>
              <a:rPr lang="en-US" sz="2000" dirty="0" smtClean="0">
                <a:solidFill>
                  <a:schemeClr val="bg1">
                    <a:lumMod val="85000"/>
                  </a:schemeClr>
                </a:solidFill>
                <a:effectLst>
                  <a:outerShdw blurRad="38100" dist="38100" dir="2700000" algn="tl">
                    <a:srgbClr val="000000">
                      <a:alpha val="43137"/>
                    </a:srgbClr>
                  </a:outerShdw>
                </a:effectLst>
              </a:rPr>
              <a:t>Importance of RNA, major paradigm shift</a:t>
            </a:r>
          </a:p>
          <a:p>
            <a:pPr marL="742950" lvl="1" indent="-285750">
              <a:buBlip>
                <a:blip r:embed="rId2"/>
              </a:buBlip>
            </a:pPr>
            <a:r>
              <a:rPr lang="en-US" sz="2000" dirty="0" smtClean="0">
                <a:solidFill>
                  <a:schemeClr val="bg1">
                    <a:lumMod val="85000"/>
                  </a:schemeClr>
                </a:solidFill>
                <a:effectLst>
                  <a:outerShdw blurRad="38100" dist="38100" dir="2700000" algn="tl">
                    <a:srgbClr val="000000">
                      <a:alpha val="43137"/>
                    </a:srgbClr>
                  </a:outerShdw>
                </a:effectLst>
              </a:rPr>
              <a:t>RNA structure prediction and </a:t>
            </a:r>
            <a:r>
              <a:rPr lang="en-US" sz="2000" dirty="0">
                <a:solidFill>
                  <a:schemeClr val="bg1">
                    <a:lumMod val="85000"/>
                  </a:schemeClr>
                </a:solidFill>
                <a:effectLst>
                  <a:outerShdw blurRad="38100" dist="38100" dir="2700000" algn="tl">
                    <a:srgbClr val="000000">
                      <a:alpha val="43137"/>
                    </a:srgbClr>
                  </a:outerShdw>
                </a:effectLst>
              </a:rPr>
              <a:t> </a:t>
            </a:r>
            <a:r>
              <a:rPr lang="en-US" sz="2000" dirty="0" smtClean="0">
                <a:solidFill>
                  <a:schemeClr val="bg1">
                    <a:lumMod val="85000"/>
                  </a:schemeClr>
                </a:solidFill>
                <a:effectLst>
                  <a:outerShdw blurRad="38100" dist="38100" dir="2700000" algn="tl">
                    <a:srgbClr val="000000">
                      <a:alpha val="43137"/>
                    </a:srgbClr>
                  </a:outerShdw>
                </a:effectLst>
              </a:rPr>
              <a:t>Comparative analysis</a:t>
            </a:r>
          </a:p>
          <a:p>
            <a:pPr marL="742950" lvl="1" indent="-285750">
              <a:buBlip>
                <a:blip r:embed="rId2"/>
              </a:buBlip>
            </a:pPr>
            <a:endParaRPr lang="en-US" sz="2000" dirty="0" smtClean="0">
              <a:effectLst>
                <a:outerShdw blurRad="38100" dist="38100" dir="2700000" algn="tl">
                  <a:srgbClr val="000000">
                    <a:alpha val="43137"/>
                  </a:srgbClr>
                </a:outerShdw>
              </a:effectLst>
            </a:endParaRPr>
          </a:p>
          <a:p>
            <a:pPr marL="285750" indent="-285750">
              <a:buBlip>
                <a:blip r:embed="rId2"/>
              </a:buBlip>
            </a:pPr>
            <a:r>
              <a:rPr lang="en-US" sz="2800" b="1" dirty="0" smtClean="0">
                <a:effectLst>
                  <a:outerShdw blurRad="38100" dist="38100" dir="2700000" algn="tl">
                    <a:srgbClr val="000000">
                      <a:alpha val="43137"/>
                    </a:srgbClr>
                  </a:outerShdw>
                </a:effectLst>
              </a:rPr>
              <a:t>RNA Comparative Analysis Database (rCAD)</a:t>
            </a:r>
          </a:p>
          <a:p>
            <a:pPr marL="742950" lvl="1" indent="-285750">
              <a:buBlip>
                <a:blip r:embed="rId2"/>
              </a:buBlip>
            </a:pPr>
            <a:r>
              <a:rPr lang="en-US" sz="2000" dirty="0" smtClean="0">
                <a:effectLst>
                  <a:outerShdw blurRad="38100" dist="38100" dir="2700000" algn="tl">
                    <a:srgbClr val="000000">
                      <a:alpha val="43137"/>
                    </a:srgbClr>
                  </a:outerShdw>
                </a:effectLst>
              </a:rPr>
              <a:t>Multiple </a:t>
            </a:r>
            <a:r>
              <a:rPr lang="en-US" sz="2000" dirty="0">
                <a:effectLst>
                  <a:outerShdw blurRad="38100" dist="38100" dir="2700000" algn="tl">
                    <a:srgbClr val="000000">
                      <a:alpha val="43137"/>
                    </a:srgbClr>
                  </a:outerShdw>
                </a:effectLst>
              </a:rPr>
              <a:t>D</a:t>
            </a:r>
            <a:r>
              <a:rPr lang="en-US" sz="2000" dirty="0" smtClean="0">
                <a:effectLst>
                  <a:outerShdw blurRad="38100" dist="38100" dir="2700000" algn="tl">
                    <a:srgbClr val="000000">
                      <a:alpha val="43137"/>
                    </a:srgbClr>
                  </a:outerShdw>
                </a:effectLst>
              </a:rPr>
              <a:t>imensions of Data</a:t>
            </a:r>
          </a:p>
          <a:p>
            <a:pPr marL="742950" lvl="1" indent="-285750">
              <a:buBlip>
                <a:blip r:embed="rId2"/>
              </a:buBlip>
            </a:pPr>
            <a:r>
              <a:rPr lang="en-US" sz="2000" dirty="0" smtClean="0">
                <a:effectLst>
                  <a:outerShdw blurRad="38100" dist="38100" dir="2700000" algn="tl">
                    <a:srgbClr val="000000">
                      <a:alpha val="43137"/>
                    </a:srgbClr>
                  </a:outerShdw>
                </a:effectLst>
              </a:rPr>
              <a:t>Sophisticated Schema for data management and analysis</a:t>
            </a:r>
          </a:p>
          <a:p>
            <a:pPr marL="742950" lvl="2" indent="-285750">
              <a:buBlip>
                <a:blip r:embed="rId2"/>
              </a:buBlip>
            </a:pPr>
            <a:endParaRPr lang="en-US" sz="2000" dirty="0" smtClean="0">
              <a:effectLst>
                <a:outerShdw blurRad="38100" dist="38100" dir="2700000" algn="tl">
                  <a:srgbClr val="000000">
                    <a:alpha val="43137"/>
                  </a:srgbClr>
                </a:outerShdw>
              </a:effectLst>
            </a:endParaRPr>
          </a:p>
          <a:p>
            <a:pPr marL="285750" indent="-285750">
              <a:buBlip>
                <a:blip r:embed="rId2"/>
              </a:buBlip>
            </a:pPr>
            <a:r>
              <a:rPr lang="en-US" sz="2800" b="1" dirty="0" smtClean="0">
                <a:solidFill>
                  <a:schemeClr val="bg1">
                    <a:lumMod val="85000"/>
                  </a:schemeClr>
                </a:solidFill>
                <a:effectLst>
                  <a:outerShdw blurRad="38100" dist="38100" dir="2700000" algn="tl">
                    <a:srgbClr val="000000">
                      <a:alpha val="43137"/>
                    </a:srgbClr>
                  </a:outerShdw>
                </a:effectLst>
              </a:rPr>
              <a:t>Discoveries and Applications possible with </a:t>
            </a:r>
            <a:r>
              <a:rPr lang="en-US" sz="2800" b="1" dirty="0" err="1" smtClean="0">
                <a:solidFill>
                  <a:schemeClr val="bg1">
                    <a:lumMod val="85000"/>
                  </a:schemeClr>
                </a:solidFill>
                <a:effectLst>
                  <a:outerShdw blurRad="38100" dist="38100" dir="2700000" algn="tl">
                    <a:srgbClr val="000000">
                      <a:alpha val="43137"/>
                    </a:srgbClr>
                  </a:outerShdw>
                </a:effectLst>
              </a:rPr>
              <a:t>rCAD</a:t>
            </a:r>
            <a:endParaRPr lang="en-US" sz="2800" b="1" dirty="0" smtClean="0">
              <a:solidFill>
                <a:schemeClr val="bg1">
                  <a:lumMod val="85000"/>
                </a:schemeClr>
              </a:solidFill>
              <a:effectLst>
                <a:outerShdw blurRad="38100" dist="38100" dir="2700000" algn="tl">
                  <a:srgbClr val="000000">
                    <a:alpha val="43137"/>
                  </a:srgbClr>
                </a:outerShdw>
              </a:effectLst>
            </a:endParaRPr>
          </a:p>
          <a:p>
            <a:pPr marL="742950" lvl="1" indent="-285750">
              <a:buBlip>
                <a:blip r:embed="rId2"/>
              </a:buBlip>
            </a:pPr>
            <a:r>
              <a:rPr lang="en-US" sz="2000" dirty="0">
                <a:solidFill>
                  <a:schemeClr val="bg1">
                    <a:lumMod val="85000"/>
                  </a:schemeClr>
                </a:solidFill>
                <a:effectLst>
                  <a:outerShdw blurRad="38100" dist="38100" dir="2700000" algn="tl">
                    <a:srgbClr val="000000">
                      <a:alpha val="43137"/>
                    </a:srgbClr>
                  </a:outerShdw>
                </a:effectLst>
              </a:rPr>
              <a:t>Alignment editor</a:t>
            </a:r>
          </a:p>
          <a:p>
            <a:pPr marL="742950" lvl="1" indent="-285750">
              <a:buBlip>
                <a:blip r:embed="rId2"/>
              </a:buBlip>
            </a:pPr>
            <a:r>
              <a:rPr lang="en-US" sz="2000" dirty="0" smtClean="0">
                <a:solidFill>
                  <a:schemeClr val="bg1">
                    <a:lumMod val="85000"/>
                  </a:schemeClr>
                </a:solidFill>
                <a:effectLst>
                  <a:outerShdw blurRad="38100" dist="38100" dir="2700000" algn="tl">
                    <a:srgbClr val="000000">
                      <a:alpha val="43137"/>
                    </a:srgbClr>
                  </a:outerShdw>
                </a:effectLst>
              </a:rPr>
              <a:t>CRW </a:t>
            </a:r>
            <a:r>
              <a:rPr lang="en-US" sz="2000" dirty="0">
                <a:solidFill>
                  <a:schemeClr val="bg1">
                    <a:lumMod val="85000"/>
                  </a:schemeClr>
                </a:solidFill>
                <a:effectLst>
                  <a:outerShdw blurRad="38100" dist="38100" dir="2700000" algn="tl">
                    <a:srgbClr val="000000">
                      <a:alpha val="43137"/>
                    </a:srgbClr>
                  </a:outerShdw>
                </a:effectLst>
              </a:rPr>
              <a:t>Site</a:t>
            </a:r>
          </a:p>
          <a:p>
            <a:pPr marL="742950" lvl="1" indent="-285750">
              <a:buBlip>
                <a:blip r:embed="rId2"/>
              </a:buBlip>
            </a:pPr>
            <a:r>
              <a:rPr lang="en-US" sz="2000" dirty="0" smtClean="0">
                <a:solidFill>
                  <a:schemeClr val="bg1">
                    <a:lumMod val="85000"/>
                  </a:schemeClr>
                </a:solidFill>
                <a:effectLst>
                  <a:outerShdw blurRad="38100" dist="38100" dir="2700000" algn="tl">
                    <a:srgbClr val="000000">
                      <a:alpha val="43137"/>
                    </a:srgbClr>
                  </a:outerShdw>
                </a:effectLst>
              </a:rPr>
              <a:t>Enhanced covariation analysis with Phylogenetic Events Counting (PEC)</a:t>
            </a:r>
          </a:p>
          <a:p>
            <a:pPr marL="742950" lvl="1" indent="-285750">
              <a:buBlip>
                <a:blip r:embed="rId2"/>
              </a:buBlip>
            </a:pPr>
            <a:r>
              <a:rPr lang="en-US" sz="2000" dirty="0" smtClean="0">
                <a:solidFill>
                  <a:schemeClr val="bg1">
                    <a:lumMod val="85000"/>
                  </a:schemeClr>
                </a:solidFill>
                <a:effectLst>
                  <a:outerShdw blurRad="38100" dist="38100" dir="2700000" algn="tl">
                    <a:srgbClr val="000000">
                      <a:alpha val="43137"/>
                    </a:srgbClr>
                  </a:outerShdw>
                </a:effectLst>
              </a:rPr>
              <a:t>Improvements in the template-based alignment</a:t>
            </a:r>
          </a:p>
          <a:p>
            <a:pPr marL="742950" lvl="1" indent="-285750">
              <a:buBlip>
                <a:blip r:embed="rId2"/>
              </a:buBlip>
            </a:pPr>
            <a:r>
              <a:rPr lang="en-US" sz="2000" dirty="0" smtClean="0">
                <a:solidFill>
                  <a:schemeClr val="bg1">
                    <a:lumMod val="85000"/>
                  </a:schemeClr>
                </a:solidFill>
                <a:effectLst>
                  <a:outerShdw blurRad="38100" dist="38100" dir="2700000" algn="tl">
                    <a:srgbClr val="000000">
                      <a:alpha val="43137"/>
                    </a:srgbClr>
                  </a:outerShdw>
                </a:effectLst>
              </a:rPr>
              <a:t>Structural statistics that reveal biases in the distribution of sequences within different structural motifs.</a:t>
            </a:r>
          </a:p>
          <a:p>
            <a:pPr marL="742950" lvl="1" indent="-285750">
              <a:buBlip>
                <a:blip r:embed="rId2"/>
              </a:buBlip>
            </a:pPr>
            <a:r>
              <a:rPr lang="en-US" sz="2000" dirty="0" smtClean="0">
                <a:solidFill>
                  <a:schemeClr val="bg1">
                    <a:lumMod val="85000"/>
                  </a:schemeClr>
                </a:solidFill>
                <a:effectLst>
                  <a:outerShdw blurRad="38100" dist="38100" dir="2700000" algn="tl">
                    <a:srgbClr val="000000">
                      <a:alpha val="43137"/>
                    </a:srgbClr>
                  </a:outerShdw>
                </a:effectLst>
              </a:rPr>
              <a:t>Structural potentials that improve the prediction of an RNA secondary structure from a single </a:t>
            </a:r>
            <a:r>
              <a:rPr lang="en-US" sz="2000" dirty="0">
                <a:solidFill>
                  <a:schemeClr val="bg1">
                    <a:lumMod val="85000"/>
                  </a:schemeClr>
                </a:solidFill>
                <a:effectLst>
                  <a:outerShdw blurRad="38100" dist="38100" dir="2700000" algn="tl">
                    <a:srgbClr val="000000">
                      <a:alpha val="43137"/>
                    </a:srgbClr>
                  </a:outerShdw>
                </a:effectLst>
              </a:rPr>
              <a:t>sequence (RNA Folding</a:t>
            </a:r>
            <a:r>
              <a:rPr lang="en-US" sz="2000" dirty="0" smtClean="0">
                <a:solidFill>
                  <a:schemeClr val="bg1">
                    <a:lumMod val="85000"/>
                  </a:schemeClr>
                </a:solidFill>
                <a:effectLst>
                  <a:outerShdw blurRad="38100" dist="38100" dir="2700000" algn="tl">
                    <a:srgbClr val="000000">
                      <a:alpha val="43137"/>
                    </a:srgbClr>
                  </a:outerShdw>
                </a:effectLst>
              </a:rPr>
              <a:t>).</a:t>
            </a:r>
          </a:p>
        </p:txBody>
      </p:sp>
      <p:sp>
        <p:nvSpPr>
          <p:cNvPr id="4" name="TextBox 3"/>
          <p:cNvSpPr txBox="1"/>
          <p:nvPr/>
        </p:nvSpPr>
        <p:spPr>
          <a:xfrm>
            <a:off x="2914915" y="94357"/>
            <a:ext cx="3388390" cy="707886"/>
          </a:xfrm>
          <a:prstGeom prst="rect">
            <a:avLst/>
          </a:prstGeom>
          <a:noFill/>
        </p:spPr>
        <p:txBody>
          <a:bodyPr wrap="square" rtlCol="0">
            <a:spAutoFit/>
          </a:bodyPr>
          <a:lstStyle/>
          <a:p>
            <a:r>
              <a:rPr lang="en-US" sz="4000" b="1" dirty="0" smtClean="0">
                <a:solidFill>
                  <a:srgbClr val="C00000"/>
                </a:solidFill>
                <a:effectLst>
                  <a:outerShdw blurRad="38100" dist="38100" dir="2700000" algn="tl">
                    <a:srgbClr val="000000">
                      <a:alpha val="43137"/>
                    </a:srgbClr>
                  </a:outerShdw>
                </a:effectLst>
              </a:rPr>
              <a:t>Major Topics</a:t>
            </a:r>
            <a:endParaRPr lang="en-US" sz="40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23924288"/>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8" name="Content Placeholder 8" descr="alignment.png"/>
          <p:cNvPicPr>
            <a:picLocks noChangeAspect="1"/>
          </p:cNvPicPr>
          <p:nvPr/>
        </p:nvPicPr>
        <p:blipFill>
          <a:blip r:embed="rId3" cstate="print"/>
          <a:srcRect/>
          <a:stretch>
            <a:fillRect/>
          </a:stretch>
        </p:blipFill>
        <p:spPr bwMode="auto">
          <a:xfrm>
            <a:off x="304800" y="1578010"/>
            <a:ext cx="2722960" cy="1866064"/>
          </a:xfrm>
          <a:prstGeom prst="rect">
            <a:avLst/>
          </a:prstGeom>
          <a:noFill/>
          <a:ln w="9525">
            <a:noFill/>
            <a:miter lim="800000"/>
            <a:headEnd/>
            <a:tailEnd/>
          </a:ln>
        </p:spPr>
      </p:pic>
      <p:pic>
        <p:nvPicPr>
          <p:cNvPr id="41990" name="Content Placeholder 9" descr="evolution-tol-3d-low.jpg"/>
          <p:cNvPicPr>
            <a:picLocks noChangeAspect="1"/>
          </p:cNvPicPr>
          <p:nvPr/>
        </p:nvPicPr>
        <p:blipFill>
          <a:blip r:embed="rId4" cstate="print"/>
          <a:srcRect/>
          <a:stretch>
            <a:fillRect/>
          </a:stretch>
        </p:blipFill>
        <p:spPr bwMode="auto">
          <a:xfrm>
            <a:off x="3124200" y="1600573"/>
            <a:ext cx="2514600" cy="1882437"/>
          </a:xfrm>
          <a:prstGeom prst="rect">
            <a:avLst/>
          </a:prstGeom>
          <a:noFill/>
          <a:ln w="9525">
            <a:noFill/>
            <a:miter lim="800000"/>
            <a:headEnd/>
            <a:tailEnd/>
          </a:ln>
        </p:spPr>
      </p:pic>
      <p:pic>
        <p:nvPicPr>
          <p:cNvPr id="41991" name="Content Placeholder 10" descr="Fig1-ud-crop.jpg"/>
          <p:cNvPicPr>
            <a:picLocks noChangeAspect="1"/>
          </p:cNvPicPr>
          <p:nvPr/>
        </p:nvPicPr>
        <p:blipFill>
          <a:blip r:embed="rId5" cstate="print"/>
          <a:srcRect/>
          <a:stretch>
            <a:fillRect/>
          </a:stretch>
        </p:blipFill>
        <p:spPr bwMode="auto">
          <a:xfrm>
            <a:off x="5715001" y="1588057"/>
            <a:ext cx="3165091" cy="1828800"/>
          </a:xfrm>
          <a:prstGeom prst="rect">
            <a:avLst/>
          </a:prstGeom>
          <a:noFill/>
          <a:ln w="9525">
            <a:noFill/>
            <a:miter lim="800000"/>
            <a:headEnd/>
            <a:tailEnd/>
          </a:ln>
        </p:spPr>
      </p:pic>
      <p:pic>
        <p:nvPicPr>
          <p:cNvPr id="9" name="Picture 8" descr="Ec-SSU-black-schematic.png"/>
          <p:cNvPicPr>
            <a:picLocks noChangeAspect="1"/>
          </p:cNvPicPr>
          <p:nvPr/>
        </p:nvPicPr>
        <p:blipFill>
          <a:blip r:embed="rId6" cstate="print"/>
          <a:stretch>
            <a:fillRect/>
          </a:stretch>
        </p:blipFill>
        <p:spPr>
          <a:xfrm>
            <a:off x="457200" y="3935115"/>
            <a:ext cx="2286001" cy="2556458"/>
          </a:xfrm>
          <a:prstGeom prst="rect">
            <a:avLst/>
          </a:prstGeom>
        </p:spPr>
      </p:pic>
      <p:pic>
        <p:nvPicPr>
          <p:cNvPr id="11" name="Picture 10" descr="seminar.motif.v1.png"/>
          <p:cNvPicPr>
            <a:picLocks noChangeAspect="1"/>
          </p:cNvPicPr>
          <p:nvPr/>
        </p:nvPicPr>
        <p:blipFill>
          <a:blip r:embed="rId7" cstate="print"/>
          <a:stretch>
            <a:fillRect/>
          </a:stretch>
        </p:blipFill>
        <p:spPr>
          <a:xfrm>
            <a:off x="2799336" y="3762343"/>
            <a:ext cx="2449384" cy="2777542"/>
          </a:xfrm>
          <a:prstGeom prst="rect">
            <a:avLst/>
          </a:prstGeom>
        </p:spPr>
      </p:pic>
      <p:pic>
        <p:nvPicPr>
          <p:cNvPr id="13" name="Picture 12" descr="stacking-panel-v1.png"/>
          <p:cNvPicPr>
            <a:picLocks noChangeAspect="1"/>
          </p:cNvPicPr>
          <p:nvPr/>
        </p:nvPicPr>
        <p:blipFill>
          <a:blip r:embed="rId8" cstate="print"/>
          <a:stretch>
            <a:fillRect/>
          </a:stretch>
        </p:blipFill>
        <p:spPr>
          <a:xfrm>
            <a:off x="5487656" y="3936671"/>
            <a:ext cx="3546091" cy="2541755"/>
          </a:xfrm>
          <a:prstGeom prst="rect">
            <a:avLst/>
          </a:prstGeom>
        </p:spPr>
      </p:pic>
      <p:sp>
        <p:nvSpPr>
          <p:cNvPr id="15" name="TextBox 14"/>
          <p:cNvSpPr txBox="1"/>
          <p:nvPr/>
        </p:nvSpPr>
        <p:spPr>
          <a:xfrm>
            <a:off x="811389" y="1200463"/>
            <a:ext cx="2209800" cy="338554"/>
          </a:xfrm>
          <a:prstGeom prst="rect">
            <a:avLst/>
          </a:prstGeom>
          <a:noFill/>
        </p:spPr>
        <p:txBody>
          <a:bodyPr wrap="square" rtlCol="0">
            <a:spAutoFit/>
          </a:bodyPr>
          <a:lstStyle/>
          <a:p>
            <a:r>
              <a:rPr lang="en-US" sz="1600" b="1" dirty="0" smtClean="0">
                <a:effectLst>
                  <a:outerShdw blurRad="38100" dist="38100" dir="2700000" algn="tl">
                    <a:srgbClr val="000000">
                      <a:alpha val="43137"/>
                    </a:srgbClr>
                  </a:outerShdw>
                </a:effectLst>
              </a:rPr>
              <a:t>Sequence alignment</a:t>
            </a:r>
            <a:endParaRPr lang="en-US" sz="1600" b="1" dirty="0">
              <a:effectLst>
                <a:outerShdw blurRad="38100" dist="38100" dir="2700000" algn="tl">
                  <a:srgbClr val="000000">
                    <a:alpha val="43137"/>
                  </a:srgbClr>
                </a:outerShdw>
              </a:effectLst>
            </a:endParaRPr>
          </a:p>
        </p:txBody>
      </p:sp>
      <p:sp>
        <p:nvSpPr>
          <p:cNvPr id="16" name="TextBox 15"/>
          <p:cNvSpPr txBox="1"/>
          <p:nvPr/>
        </p:nvSpPr>
        <p:spPr>
          <a:xfrm>
            <a:off x="3005356" y="1075515"/>
            <a:ext cx="3048000" cy="584775"/>
          </a:xfrm>
          <a:prstGeom prst="rect">
            <a:avLst/>
          </a:prstGeom>
          <a:noFill/>
        </p:spPr>
        <p:txBody>
          <a:bodyPr wrap="square" rtlCol="0">
            <a:spAutoFit/>
          </a:bodyPr>
          <a:lstStyle/>
          <a:p>
            <a:r>
              <a:rPr lang="en-US" sz="1600" b="1" dirty="0" smtClean="0">
                <a:effectLst>
                  <a:outerShdw blurRad="38100" dist="38100" dir="2700000" algn="tl">
                    <a:srgbClr val="000000">
                      <a:alpha val="43137"/>
                    </a:srgbClr>
                  </a:outerShdw>
                </a:effectLst>
              </a:rPr>
              <a:t>Phylogenetic tree for organisms  across the entire tree of life</a:t>
            </a:r>
            <a:endParaRPr lang="en-US" sz="1600" b="1" dirty="0">
              <a:effectLst>
                <a:outerShdw blurRad="38100" dist="38100" dir="2700000" algn="tl">
                  <a:srgbClr val="000000">
                    <a:alpha val="43137"/>
                  </a:srgbClr>
                </a:outerShdw>
              </a:effectLst>
            </a:endParaRPr>
          </a:p>
        </p:txBody>
      </p:sp>
      <p:sp>
        <p:nvSpPr>
          <p:cNvPr id="17" name="TextBox 16"/>
          <p:cNvSpPr txBox="1"/>
          <p:nvPr/>
        </p:nvSpPr>
        <p:spPr>
          <a:xfrm>
            <a:off x="5821475" y="1198626"/>
            <a:ext cx="3090644" cy="338554"/>
          </a:xfrm>
          <a:prstGeom prst="rect">
            <a:avLst/>
          </a:prstGeom>
          <a:noFill/>
        </p:spPr>
        <p:txBody>
          <a:bodyPr wrap="square" rtlCol="0">
            <a:spAutoFit/>
          </a:bodyPr>
          <a:lstStyle/>
          <a:p>
            <a:r>
              <a:rPr lang="en-US" sz="1600" b="1" dirty="0" smtClean="0">
                <a:effectLst>
                  <a:outerShdw blurRad="38100" dist="38100" dir="2700000" algn="tl">
                    <a:srgbClr val="000000">
                      <a:alpha val="43137"/>
                    </a:srgbClr>
                  </a:outerShdw>
                </a:effectLst>
              </a:rPr>
              <a:t>High-resolution crystal structure</a:t>
            </a:r>
            <a:endParaRPr lang="en-US" sz="1600" b="1" dirty="0">
              <a:effectLst>
                <a:outerShdw blurRad="38100" dist="38100" dir="2700000" algn="tl">
                  <a:srgbClr val="000000">
                    <a:alpha val="43137"/>
                  </a:srgbClr>
                </a:outerShdw>
              </a:effectLst>
            </a:endParaRPr>
          </a:p>
        </p:txBody>
      </p:sp>
      <p:sp>
        <p:nvSpPr>
          <p:cNvPr id="18" name="TextBox 17"/>
          <p:cNvSpPr txBox="1"/>
          <p:nvPr/>
        </p:nvSpPr>
        <p:spPr>
          <a:xfrm>
            <a:off x="457200" y="3579205"/>
            <a:ext cx="2514600" cy="338554"/>
          </a:xfrm>
          <a:prstGeom prst="rect">
            <a:avLst/>
          </a:prstGeom>
          <a:noFill/>
        </p:spPr>
        <p:txBody>
          <a:bodyPr wrap="square" rtlCol="0">
            <a:spAutoFit/>
          </a:bodyPr>
          <a:lstStyle/>
          <a:p>
            <a:r>
              <a:rPr lang="en-US" sz="1600" b="1" dirty="0" smtClean="0">
                <a:effectLst>
                  <a:outerShdw blurRad="38100" dist="38100" dir="2700000" algn="tl">
                    <a:srgbClr val="000000">
                      <a:alpha val="43137"/>
                    </a:srgbClr>
                  </a:outerShdw>
                </a:effectLst>
              </a:rPr>
              <a:t>RNA Secondary structure</a:t>
            </a:r>
            <a:endParaRPr lang="en-US" sz="1600" b="1" dirty="0">
              <a:effectLst>
                <a:outerShdw blurRad="38100" dist="38100" dir="2700000" algn="tl">
                  <a:srgbClr val="000000">
                    <a:alpha val="43137"/>
                  </a:srgbClr>
                </a:outerShdw>
              </a:effectLst>
            </a:endParaRPr>
          </a:p>
        </p:txBody>
      </p:sp>
      <p:sp>
        <p:nvSpPr>
          <p:cNvPr id="19" name="TextBox 18"/>
          <p:cNvSpPr txBox="1"/>
          <p:nvPr/>
        </p:nvSpPr>
        <p:spPr>
          <a:xfrm>
            <a:off x="3277856" y="3547933"/>
            <a:ext cx="2209800" cy="338554"/>
          </a:xfrm>
          <a:prstGeom prst="rect">
            <a:avLst/>
          </a:prstGeom>
          <a:noFill/>
        </p:spPr>
        <p:txBody>
          <a:bodyPr wrap="square" rtlCol="0">
            <a:spAutoFit/>
          </a:bodyPr>
          <a:lstStyle/>
          <a:p>
            <a:r>
              <a:rPr lang="en-US" sz="1600" b="1" dirty="0" smtClean="0">
                <a:effectLst>
                  <a:outerShdw blurRad="38100" dist="38100" dir="2700000" algn="tl">
                    <a:srgbClr val="000000">
                      <a:alpha val="43137"/>
                    </a:srgbClr>
                  </a:outerShdw>
                </a:effectLst>
              </a:rPr>
              <a:t>Structural motifs</a:t>
            </a:r>
            <a:endParaRPr lang="en-US" sz="1600" b="1" dirty="0">
              <a:effectLst>
                <a:outerShdw blurRad="38100" dist="38100" dir="2700000" algn="tl">
                  <a:srgbClr val="000000">
                    <a:alpha val="43137"/>
                  </a:srgbClr>
                </a:outerShdw>
              </a:effectLst>
            </a:endParaRPr>
          </a:p>
        </p:txBody>
      </p:sp>
      <p:sp>
        <p:nvSpPr>
          <p:cNvPr id="20" name="TextBox 19"/>
          <p:cNvSpPr txBox="1"/>
          <p:nvPr/>
        </p:nvSpPr>
        <p:spPr>
          <a:xfrm>
            <a:off x="5271297" y="3570455"/>
            <a:ext cx="4191000" cy="338554"/>
          </a:xfrm>
          <a:prstGeom prst="rect">
            <a:avLst/>
          </a:prstGeom>
          <a:noFill/>
        </p:spPr>
        <p:txBody>
          <a:bodyPr wrap="square" rtlCol="0">
            <a:spAutoFit/>
          </a:bodyPr>
          <a:lstStyle/>
          <a:p>
            <a:r>
              <a:rPr lang="en-US" sz="1600" b="1" dirty="0" smtClean="0">
                <a:effectLst>
                  <a:outerShdw blurRad="38100" dist="38100" dir="2700000" algn="tl">
                    <a:srgbClr val="000000">
                      <a:alpha val="43137"/>
                    </a:srgbClr>
                  </a:outerShdw>
                </a:effectLst>
              </a:rPr>
              <a:t>3D structure mapped onto the sec. str. (left)</a:t>
            </a:r>
          </a:p>
        </p:txBody>
      </p:sp>
      <p:sp>
        <p:nvSpPr>
          <p:cNvPr id="21" name="TextBox 20"/>
          <p:cNvSpPr txBox="1"/>
          <p:nvPr/>
        </p:nvSpPr>
        <p:spPr>
          <a:xfrm>
            <a:off x="609600" y="751356"/>
            <a:ext cx="8991600" cy="400110"/>
          </a:xfrm>
          <a:prstGeom prst="rect">
            <a:avLst/>
          </a:prstGeom>
          <a:noFill/>
        </p:spPr>
        <p:txBody>
          <a:bodyPr wrap="square" rtlCol="0">
            <a:spAutoFit/>
          </a:bodyPr>
          <a:lstStyle/>
          <a:p>
            <a:r>
              <a:rPr lang="en-US" sz="2000" b="1" dirty="0" smtClean="0">
                <a:effectLst>
                  <a:outerShdw blurRad="38100" dist="38100" dir="2700000" algn="tl">
                    <a:srgbClr val="000000">
                      <a:alpha val="43137"/>
                    </a:srgbClr>
                  </a:outerShdw>
                </a:effectLst>
              </a:rPr>
              <a:t>Goal: </a:t>
            </a:r>
            <a:r>
              <a:rPr lang="en-US" b="1" dirty="0" smtClean="0">
                <a:effectLst>
                  <a:outerShdw blurRad="38100" dist="38100" dir="2700000" algn="tl">
                    <a:srgbClr val="000000">
                      <a:alpha val="43137"/>
                    </a:srgbClr>
                  </a:outerShdw>
                </a:effectLst>
              </a:rPr>
              <a:t>Integrate </a:t>
            </a:r>
            <a:r>
              <a:rPr lang="en-US" b="1" dirty="0" smtClean="0">
                <a:solidFill>
                  <a:srgbClr val="FF0000"/>
                </a:solidFill>
                <a:effectLst>
                  <a:outerShdw blurRad="38100" dist="38100" dir="2700000" algn="tl">
                    <a:srgbClr val="000000">
                      <a:alpha val="43137"/>
                    </a:srgbClr>
                  </a:outerShdw>
                </a:effectLst>
              </a:rPr>
              <a:t>Multiple Dimensions </a:t>
            </a:r>
            <a:r>
              <a:rPr lang="en-US" b="1" dirty="0" smtClean="0">
                <a:effectLst>
                  <a:outerShdw blurRad="38100" dist="38100" dir="2700000" algn="tl">
                    <a:srgbClr val="000000">
                      <a:alpha val="43137"/>
                    </a:srgbClr>
                  </a:outerShdw>
                </a:effectLst>
              </a:rPr>
              <a:t>of Comparative and Structural Information</a:t>
            </a:r>
            <a:endParaRPr lang="en-US" b="1" dirty="0">
              <a:effectLst>
                <a:outerShdw blurRad="38100" dist="38100" dir="2700000" algn="tl">
                  <a:srgbClr val="000000">
                    <a:alpha val="43137"/>
                  </a:srgbClr>
                </a:outerShdw>
              </a:effectLst>
            </a:endParaRPr>
          </a:p>
        </p:txBody>
      </p:sp>
      <p:sp>
        <p:nvSpPr>
          <p:cNvPr id="23" name="Rectangle 22"/>
          <p:cNvSpPr/>
          <p:nvPr/>
        </p:nvSpPr>
        <p:spPr>
          <a:xfrm>
            <a:off x="-3243" y="-1624"/>
            <a:ext cx="9144000" cy="685800"/>
          </a:xfrm>
          <a:prstGeom prst="rect">
            <a:avLst/>
          </a:prstGeom>
          <a:gradFill>
            <a:gsLst>
              <a:gs pos="0">
                <a:srgbClr val="143417"/>
              </a:gs>
              <a:gs pos="50000">
                <a:srgbClr val="37702E"/>
              </a:gs>
              <a:gs pos="100000">
                <a:srgbClr val="47B94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effectLst>
                  <a:outerShdw blurRad="38100" dist="38100" dir="2700000" algn="tl">
                    <a:srgbClr val="000000">
                      <a:alpha val="43137"/>
                    </a:srgbClr>
                  </a:outerShdw>
                </a:effectLst>
              </a:rPr>
              <a:t>rCAD: Multiple Dimensions of Data</a:t>
            </a:r>
            <a:endParaRPr lang="en-US" sz="4000" b="1" dirty="0">
              <a:effectLst>
                <a:outerShdw blurRad="38100" dist="38100" dir="2700000" algn="tl">
                  <a:srgbClr val="000000">
                    <a:alpha val="43137"/>
                  </a:srgbClr>
                </a:outerShdw>
              </a:effectLst>
            </a:endParaRPr>
          </a:p>
        </p:txBody>
      </p:sp>
      <p:sp>
        <p:nvSpPr>
          <p:cNvPr id="2" name="Rectangle 1"/>
          <p:cNvSpPr/>
          <p:nvPr/>
        </p:nvSpPr>
        <p:spPr>
          <a:xfrm>
            <a:off x="5487657" y="6478426"/>
            <a:ext cx="3546090" cy="338554"/>
          </a:xfrm>
          <a:prstGeom prst="rect">
            <a:avLst/>
          </a:prstGeom>
        </p:spPr>
        <p:txBody>
          <a:bodyPr wrap="square">
            <a:spAutoFit/>
          </a:bodyPr>
          <a:lstStyle/>
          <a:p>
            <a:r>
              <a:rPr lang="en-US" sz="1600" b="1" dirty="0">
                <a:effectLst>
                  <a:outerShdw blurRad="38100" dist="38100" dir="2700000" algn="tl">
                    <a:srgbClr val="000000">
                      <a:alpha val="43137"/>
                    </a:srgbClr>
                  </a:outerShdw>
                </a:effectLst>
              </a:rPr>
              <a:t>H</a:t>
            </a:r>
            <a:r>
              <a:rPr lang="en-US" sz="1600" b="1" dirty="0" smtClean="0">
                <a:effectLst>
                  <a:outerShdw blurRad="38100" dist="38100" dir="2700000" algn="tl">
                    <a:srgbClr val="000000">
                      <a:alpha val="43137"/>
                    </a:srgbClr>
                  </a:outerShdw>
                </a:effectLst>
              </a:rPr>
              <a:t>igh </a:t>
            </a:r>
            <a:r>
              <a:rPr lang="en-US" sz="1600" b="1" dirty="0">
                <a:effectLst>
                  <a:outerShdw blurRad="38100" dist="38100" dir="2700000" algn="tl">
                    <a:srgbClr val="000000">
                      <a:alpha val="43137"/>
                    </a:srgbClr>
                  </a:outerShdw>
                </a:effectLst>
              </a:rPr>
              <a:t>resolution </a:t>
            </a:r>
            <a:r>
              <a:rPr lang="en-US" sz="1600" b="1" dirty="0" smtClean="0">
                <a:effectLst>
                  <a:outerShdw blurRad="38100" dist="38100" dir="2700000" algn="tl">
                    <a:srgbClr val="000000">
                      <a:alpha val="43137"/>
                    </a:srgbClr>
                  </a:outerShdw>
                </a:effectLst>
              </a:rPr>
              <a:t>3D str</a:t>
            </a:r>
            <a:r>
              <a:rPr lang="en-US" sz="1600" b="1" dirty="0">
                <a:effectLst>
                  <a:outerShdw blurRad="38100" dist="38100" dir="2700000" algn="tl">
                    <a:srgbClr val="000000">
                      <a:alpha val="43137"/>
                    </a:srgbClr>
                  </a:outerShdw>
                </a:effectLst>
              </a:rPr>
              <a:t>. of sec</a:t>
            </a:r>
            <a:r>
              <a:rPr lang="en-US" sz="1600" b="1" dirty="0" smtClean="0">
                <a:effectLst>
                  <a:outerShdw blurRad="38100" dist="38100" dir="2700000" algn="tl">
                    <a:srgbClr val="000000">
                      <a:alpha val="43137"/>
                    </a:srgbClr>
                  </a:outerShdw>
                </a:effectLst>
              </a:rPr>
              <a:t>. str</a:t>
            </a:r>
            <a:r>
              <a:rPr lang="en-US" sz="1600" b="1" dirty="0">
                <a:effectLst>
                  <a:outerShdw blurRad="38100" dist="38100" dir="2700000" algn="tl">
                    <a:srgbClr val="000000">
                      <a:alpha val="43137"/>
                    </a:srgbClr>
                  </a:outerShdw>
                </a:effectLst>
              </a:rPr>
              <a:t>. </a:t>
            </a:r>
            <a:r>
              <a:rPr lang="en-US" sz="1600" b="1" dirty="0" smtClean="0">
                <a:effectLst>
                  <a:outerShdw blurRad="38100" dist="38100" dir="2700000" algn="tl">
                    <a:srgbClr val="000000">
                      <a:alpha val="43137"/>
                    </a:srgbClr>
                  </a:outerShdw>
                </a:effectLst>
              </a:rPr>
              <a:t>(</a:t>
            </a:r>
            <a:r>
              <a:rPr lang="en-US" sz="1600" b="1" dirty="0">
                <a:effectLst>
                  <a:outerShdw blurRad="38100" dist="38100" dir="2700000" algn="tl">
                    <a:srgbClr val="000000">
                      <a:alpha val="43137"/>
                    </a:srgbClr>
                  </a:outerShdw>
                </a:effectLst>
              </a:rPr>
              <a:t>right) </a:t>
            </a:r>
          </a:p>
        </p:txBody>
      </p:sp>
    </p:spTree>
    <p:extLst>
      <p:ext uri="{BB962C8B-B14F-4D97-AF65-F5344CB8AC3E}">
        <p14:creationId xmlns:p14="http://schemas.microsoft.com/office/powerpoint/2010/main" val="2452663502"/>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856418"/>
            <a:ext cx="8001000" cy="4419600"/>
          </a:xfrm>
        </p:spPr>
        <p:txBody>
          <a:bodyPr>
            <a:noAutofit/>
          </a:bodyPr>
          <a:lstStyle/>
          <a:p>
            <a:pPr algn="just"/>
            <a:r>
              <a:rPr lang="en-US" sz="2400" dirty="0" smtClean="0"/>
              <a:t>.</a:t>
            </a:r>
            <a:br>
              <a:rPr lang="en-US" sz="2400" dirty="0" smtClean="0"/>
            </a:br>
            <a:r>
              <a:rPr lang="en-US" sz="2400" dirty="0" smtClean="0"/>
              <a:t/>
            </a:r>
            <a:br>
              <a:rPr lang="en-US" sz="2400" dirty="0" smtClean="0"/>
            </a:br>
            <a:r>
              <a:rPr lang="en-US" sz="2400" dirty="0"/>
              <a:t/>
            </a:r>
            <a:br>
              <a:rPr lang="en-US" sz="2400" dirty="0"/>
            </a:br>
            <a:endParaRPr lang="en-US" sz="2400" dirty="0"/>
          </a:p>
        </p:txBody>
      </p:sp>
      <p:sp>
        <p:nvSpPr>
          <p:cNvPr id="3" name="Content Placeholder 2"/>
          <p:cNvSpPr txBox="1">
            <a:spLocks/>
          </p:cNvSpPr>
          <p:nvPr/>
        </p:nvSpPr>
        <p:spPr>
          <a:xfrm>
            <a:off x="367553" y="245105"/>
            <a:ext cx="8382000" cy="6025338"/>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Clr>
                <a:srgbClr val="0BD0D9"/>
              </a:buClr>
              <a:buSzPct val="95000"/>
              <a:buFont typeface="Wingdings 2" pitchFamily="18" charset="2"/>
              <a:buNone/>
              <a:defRPr/>
            </a:pPr>
            <a:endParaRPr lang="en-US" sz="2400" dirty="0" smtClean="0">
              <a:effectLst>
                <a:outerShdw blurRad="38100" dist="38100" dir="2700000" algn="tl">
                  <a:srgbClr val="000000">
                    <a:alpha val="43137"/>
                  </a:srgbClr>
                </a:outerShdw>
              </a:effectLst>
            </a:endParaRPr>
          </a:p>
          <a:p>
            <a:pPr marL="0" indent="0" algn="just">
              <a:buClr>
                <a:srgbClr val="0BD0D9"/>
              </a:buClr>
              <a:buSzPct val="95000"/>
              <a:buNone/>
              <a:defRPr/>
            </a:pPr>
            <a:r>
              <a:rPr lang="en-US" sz="2400" dirty="0" smtClean="0">
                <a:effectLst>
                  <a:outerShdw blurRad="38100" dist="38100" dir="2700000" algn="tl">
                    <a:srgbClr val="000000">
                      <a:alpha val="43137"/>
                    </a:srgbClr>
                  </a:outerShdw>
                </a:effectLst>
              </a:rPr>
              <a:t>This </a:t>
            </a:r>
            <a:r>
              <a:rPr lang="en-US" sz="2400" dirty="0">
                <a:effectLst>
                  <a:outerShdw blurRad="38100" dist="38100" dir="2700000" algn="tl">
                    <a:srgbClr val="000000">
                      <a:alpha val="43137"/>
                    </a:srgbClr>
                  </a:outerShdw>
                </a:effectLst>
              </a:rPr>
              <a:t>picture of living creatures, as patterns of organization rather than collections </a:t>
            </a:r>
            <a:r>
              <a:rPr lang="en-US" sz="2400" dirty="0" smtClean="0">
                <a:effectLst>
                  <a:outerShdw blurRad="38100" dist="38100" dir="2700000" algn="tl">
                    <a:srgbClr val="000000">
                      <a:alpha val="43137"/>
                    </a:srgbClr>
                  </a:outerShdw>
                </a:effectLst>
              </a:rPr>
              <a:t>of molecules</a:t>
            </a:r>
            <a:r>
              <a:rPr lang="en-US" sz="2400" dirty="0">
                <a:effectLst>
                  <a:outerShdw blurRad="38100" dist="38100" dir="2700000" algn="tl">
                    <a:srgbClr val="000000">
                      <a:alpha val="43137"/>
                    </a:srgbClr>
                  </a:outerShdw>
                </a:effectLst>
              </a:rPr>
              <a:t>, applies not only to bees and bacteria, butterflies and rain forests, but </a:t>
            </a:r>
            <a:r>
              <a:rPr lang="en-US" sz="2400" dirty="0" smtClean="0">
                <a:effectLst>
                  <a:outerShdw blurRad="38100" dist="38100" dir="2700000" algn="tl">
                    <a:srgbClr val="000000">
                      <a:alpha val="43137"/>
                    </a:srgbClr>
                  </a:outerShdw>
                </a:effectLst>
              </a:rPr>
              <a:t>also to </a:t>
            </a:r>
            <a:r>
              <a:rPr lang="en-US" sz="2400" dirty="0">
                <a:effectLst>
                  <a:outerShdw blurRad="38100" dist="38100" dir="2700000" algn="tl">
                    <a:srgbClr val="000000">
                      <a:alpha val="43137"/>
                    </a:srgbClr>
                  </a:outerShdw>
                </a:effectLst>
              </a:rPr>
              <a:t>sand dunes and snowflakes, thunderstorms and hurricanes. The nonliving </a:t>
            </a:r>
            <a:r>
              <a:rPr lang="en-US" sz="2400" dirty="0" smtClean="0">
                <a:effectLst>
                  <a:outerShdw blurRad="38100" dist="38100" dir="2700000" algn="tl">
                    <a:srgbClr val="000000">
                      <a:alpha val="43137"/>
                    </a:srgbClr>
                  </a:outerShdw>
                </a:effectLst>
              </a:rPr>
              <a:t>universe is </a:t>
            </a:r>
            <a:r>
              <a:rPr lang="en-US" sz="2400" dirty="0">
                <a:effectLst>
                  <a:outerShdw blurRad="38100" dist="38100" dir="2700000" algn="tl">
                    <a:srgbClr val="000000">
                      <a:alpha val="43137"/>
                    </a:srgbClr>
                  </a:outerShdw>
                </a:effectLst>
              </a:rPr>
              <a:t>as diverse and as dynamic as the living universe, and is also dominated by </a:t>
            </a:r>
            <a:r>
              <a:rPr lang="en-US" sz="2400" dirty="0" smtClean="0">
                <a:effectLst>
                  <a:outerShdw blurRad="38100" dist="38100" dir="2700000" algn="tl">
                    <a:srgbClr val="000000">
                      <a:alpha val="43137"/>
                    </a:srgbClr>
                  </a:outerShdw>
                </a:effectLst>
              </a:rPr>
              <a:t>patterns of </a:t>
            </a:r>
            <a:r>
              <a:rPr lang="en-US" sz="2400" dirty="0">
                <a:effectLst>
                  <a:outerShdw blurRad="38100" dist="38100" dir="2700000" algn="tl">
                    <a:srgbClr val="000000">
                      <a:alpha val="43137"/>
                    </a:srgbClr>
                  </a:outerShdw>
                </a:effectLst>
              </a:rPr>
              <a:t>organization that are not yet understood. </a:t>
            </a:r>
            <a:r>
              <a:rPr lang="en-US" sz="2400" u="sng" dirty="0">
                <a:effectLst>
                  <a:outerShdw blurRad="38100" dist="38100" dir="2700000" algn="tl">
                    <a:srgbClr val="000000">
                      <a:alpha val="43137"/>
                    </a:srgbClr>
                  </a:outerShdw>
                </a:effectLst>
              </a:rPr>
              <a:t>The reductionist physics and </a:t>
            </a:r>
            <a:r>
              <a:rPr lang="en-US" sz="2400" u="sng" dirty="0" smtClean="0">
                <a:effectLst>
                  <a:outerShdw blurRad="38100" dist="38100" dir="2700000" algn="tl">
                    <a:srgbClr val="000000">
                      <a:alpha val="43137"/>
                    </a:srgbClr>
                  </a:outerShdw>
                </a:effectLst>
              </a:rPr>
              <a:t>the reductionist </a:t>
            </a:r>
            <a:r>
              <a:rPr lang="en-US" sz="2400" u="sng" dirty="0">
                <a:effectLst>
                  <a:outerShdw blurRad="38100" dist="38100" dir="2700000" algn="tl">
                    <a:srgbClr val="000000">
                      <a:alpha val="43137"/>
                    </a:srgbClr>
                  </a:outerShdw>
                </a:effectLst>
              </a:rPr>
              <a:t>molecular biology of the twentieth century will continue to be </a:t>
            </a:r>
            <a:r>
              <a:rPr lang="en-US" sz="2400" u="sng" dirty="0" smtClean="0">
                <a:effectLst>
                  <a:outerShdw blurRad="38100" dist="38100" dir="2700000" algn="tl">
                    <a:srgbClr val="000000">
                      <a:alpha val="43137"/>
                    </a:srgbClr>
                  </a:outerShdw>
                </a:effectLst>
              </a:rPr>
              <a:t>important in </a:t>
            </a:r>
            <a:r>
              <a:rPr lang="en-US" sz="2400" u="sng" dirty="0">
                <a:effectLst>
                  <a:outerShdw blurRad="38100" dist="38100" dir="2700000" algn="tl">
                    <a:srgbClr val="000000">
                      <a:alpha val="43137"/>
                    </a:srgbClr>
                  </a:outerShdw>
                </a:effectLst>
              </a:rPr>
              <a:t>the twenty-first century, but they will not be dominant. The big problems, </a:t>
            </a:r>
            <a:r>
              <a:rPr lang="en-US" sz="2400" u="sng" dirty="0" smtClean="0">
                <a:effectLst>
                  <a:outerShdw blurRad="38100" dist="38100" dir="2700000" algn="tl">
                    <a:srgbClr val="000000">
                      <a:alpha val="43137"/>
                    </a:srgbClr>
                  </a:outerShdw>
                </a:effectLst>
              </a:rPr>
              <a:t>the evolution </a:t>
            </a:r>
            <a:r>
              <a:rPr lang="en-US" sz="2400" u="sng" dirty="0">
                <a:effectLst>
                  <a:outerShdw blurRad="38100" dist="38100" dir="2700000" algn="tl">
                    <a:srgbClr val="000000">
                      <a:alpha val="43137"/>
                    </a:srgbClr>
                  </a:outerShdw>
                </a:effectLst>
              </a:rPr>
              <a:t>of the universe as a whole, the origin of life, the nature of </a:t>
            </a:r>
            <a:r>
              <a:rPr lang="en-US" sz="2400" u="sng" dirty="0" smtClean="0">
                <a:effectLst>
                  <a:outerShdw blurRad="38100" dist="38100" dir="2700000" algn="tl">
                    <a:srgbClr val="000000">
                      <a:alpha val="43137"/>
                    </a:srgbClr>
                  </a:outerShdw>
                </a:effectLst>
              </a:rPr>
              <a:t>human consciousness</a:t>
            </a:r>
            <a:r>
              <a:rPr lang="en-US" sz="2400" u="sng" dirty="0">
                <a:effectLst>
                  <a:outerShdw blurRad="38100" dist="38100" dir="2700000" algn="tl">
                    <a:srgbClr val="000000">
                      <a:alpha val="43137"/>
                    </a:srgbClr>
                  </a:outerShdw>
                </a:effectLst>
              </a:rPr>
              <a:t>, and the evolution of the earth's climate, cannot be understood </a:t>
            </a:r>
            <a:r>
              <a:rPr lang="en-US" sz="2400" u="sng" dirty="0" smtClean="0">
                <a:effectLst>
                  <a:outerShdw blurRad="38100" dist="38100" dir="2700000" algn="tl">
                    <a:srgbClr val="000000">
                      <a:alpha val="43137"/>
                    </a:srgbClr>
                  </a:outerShdw>
                </a:effectLst>
              </a:rPr>
              <a:t>by reducing </a:t>
            </a:r>
            <a:r>
              <a:rPr lang="en-US" sz="2400" u="sng" dirty="0">
                <a:effectLst>
                  <a:outerShdw blurRad="38100" dist="38100" dir="2700000" algn="tl">
                    <a:srgbClr val="000000">
                      <a:alpha val="43137"/>
                    </a:srgbClr>
                  </a:outerShdw>
                </a:effectLst>
              </a:rPr>
              <a:t>them to elementary particles and molecules. </a:t>
            </a:r>
            <a:r>
              <a:rPr lang="en-US" sz="2400" b="1" u="sng" dirty="0">
                <a:effectLst>
                  <a:outerShdw blurRad="38100" dist="38100" dir="2700000" algn="tl">
                    <a:srgbClr val="000000">
                      <a:alpha val="43137"/>
                    </a:srgbClr>
                  </a:outerShdw>
                </a:effectLst>
              </a:rPr>
              <a:t>New ways of thinking and </a:t>
            </a:r>
            <a:r>
              <a:rPr lang="en-US" sz="2400" b="1" u="sng" dirty="0" smtClean="0">
                <a:effectLst>
                  <a:outerShdw blurRad="38100" dist="38100" dir="2700000" algn="tl">
                    <a:srgbClr val="000000">
                      <a:alpha val="43137"/>
                    </a:srgbClr>
                  </a:outerShdw>
                </a:effectLst>
              </a:rPr>
              <a:t>new ways </a:t>
            </a:r>
            <a:r>
              <a:rPr lang="en-US" sz="2400" b="1" u="sng" dirty="0">
                <a:effectLst>
                  <a:outerShdw blurRad="38100" dist="38100" dir="2700000" algn="tl">
                    <a:srgbClr val="000000">
                      <a:alpha val="43137"/>
                    </a:srgbClr>
                  </a:outerShdw>
                </a:effectLst>
              </a:rPr>
              <a:t>of organizing large databases will be </a:t>
            </a:r>
            <a:r>
              <a:rPr lang="en-US" sz="2400" b="1" u="sng" dirty="0" smtClean="0">
                <a:effectLst>
                  <a:outerShdw blurRad="38100" dist="38100" dir="2700000" algn="tl">
                    <a:srgbClr val="000000">
                      <a:alpha val="43137"/>
                    </a:srgbClr>
                  </a:outerShdw>
                </a:effectLst>
              </a:rPr>
              <a:t>needed.</a:t>
            </a:r>
          </a:p>
          <a:p>
            <a:pPr marL="273050" indent="-273050" algn="just">
              <a:buClr>
                <a:srgbClr val="0BD0D9"/>
              </a:buClr>
              <a:buSzPct val="95000"/>
              <a:buFont typeface="Wingdings 2" pitchFamily="18" charset="2"/>
              <a:buChar char=""/>
              <a:defRPr/>
            </a:pPr>
            <a:endParaRPr lang="en-US" sz="2400" dirty="0">
              <a:effectLst>
                <a:outerShdw blurRad="38100" dist="38100" dir="2700000" algn="tl">
                  <a:srgbClr val="000000">
                    <a:alpha val="43137"/>
                  </a:srgbClr>
                </a:outerShdw>
              </a:effectLst>
            </a:endParaRPr>
          </a:p>
        </p:txBody>
      </p:sp>
      <p:sp>
        <p:nvSpPr>
          <p:cNvPr id="5" name="TextBox 4"/>
          <p:cNvSpPr txBox="1"/>
          <p:nvPr/>
        </p:nvSpPr>
        <p:spPr>
          <a:xfrm>
            <a:off x="3581400" y="6098822"/>
            <a:ext cx="5299934" cy="646331"/>
          </a:xfrm>
          <a:prstGeom prst="rect">
            <a:avLst/>
          </a:prstGeom>
          <a:noFill/>
        </p:spPr>
        <p:txBody>
          <a:bodyPr wrap="square" rtlCol="0">
            <a:spAutoFit/>
          </a:bodyPr>
          <a:lstStyle/>
          <a:p>
            <a:r>
              <a:rPr lang="en-US" b="1" dirty="0" smtClean="0">
                <a:effectLst>
                  <a:outerShdw blurRad="38100" dist="38100" dir="2700000" algn="tl">
                    <a:srgbClr val="000000">
                      <a:alpha val="43137"/>
                    </a:srgbClr>
                  </a:outerShdw>
                </a:effectLst>
              </a:rPr>
              <a:t>The New York Review of Books   </a:t>
            </a:r>
            <a:r>
              <a:rPr lang="en-US" b="1" dirty="0" err="1" smtClean="0">
                <a:effectLst>
                  <a:outerShdw blurRad="38100" dist="38100" dir="2700000" algn="tl">
                    <a:srgbClr val="000000">
                      <a:alpha val="43137"/>
                    </a:srgbClr>
                  </a:outerShdw>
                </a:effectLst>
              </a:rPr>
              <a:t>Vol</a:t>
            </a:r>
            <a:r>
              <a:rPr lang="en-US" b="1" dirty="0" smtClean="0">
                <a:effectLst>
                  <a:outerShdw blurRad="38100" dist="38100" dir="2700000" algn="tl">
                    <a:srgbClr val="000000">
                      <a:alpha val="43137"/>
                    </a:srgbClr>
                  </a:outerShdw>
                </a:effectLst>
              </a:rPr>
              <a:t> 54, July 19, 2007</a:t>
            </a:r>
          </a:p>
          <a:p>
            <a:r>
              <a:rPr lang="en-US" b="1" dirty="0" smtClean="0">
                <a:effectLst>
                  <a:outerShdw blurRad="38100" dist="38100" dir="2700000" algn="tl">
                    <a:srgbClr val="000000">
                      <a:alpha val="43137"/>
                    </a:srgbClr>
                  </a:outerShdw>
                </a:effectLst>
              </a:rPr>
              <a:t>Our Biotech Future  By </a:t>
            </a:r>
            <a:r>
              <a:rPr lang="en-US" b="1" u="sng" dirty="0" smtClean="0">
                <a:solidFill>
                  <a:srgbClr val="C00000"/>
                </a:solidFill>
                <a:effectLst>
                  <a:outerShdw blurRad="38100" dist="38100" dir="2700000" algn="tl">
                    <a:srgbClr val="000000">
                      <a:alpha val="43137"/>
                    </a:srgbClr>
                  </a:outerShdw>
                </a:effectLst>
              </a:rPr>
              <a:t>Freeman Dyson</a:t>
            </a:r>
            <a:endParaRPr lang="en-US" b="1" u="sng" dirty="0">
              <a:solidFill>
                <a:srgbClr val="C00000"/>
              </a:solidFill>
              <a:effectLst>
                <a:outerShdw blurRad="38100" dist="38100" dir="2700000" algn="tl">
                  <a:srgbClr val="000000">
                    <a:alpha val="43137"/>
                  </a:srgbClr>
                </a:outerShdw>
              </a:effectLst>
            </a:endParaRPr>
          </a:p>
        </p:txBody>
      </p:sp>
      <p:sp>
        <p:nvSpPr>
          <p:cNvPr id="6" name="Rectangle 5"/>
          <p:cNvSpPr/>
          <p:nvPr/>
        </p:nvSpPr>
        <p:spPr>
          <a:xfrm>
            <a:off x="-3243" y="-1624"/>
            <a:ext cx="9144000" cy="685800"/>
          </a:xfrm>
          <a:prstGeom prst="rect">
            <a:avLst/>
          </a:prstGeom>
          <a:gradFill>
            <a:gsLst>
              <a:gs pos="0">
                <a:srgbClr val="143417"/>
              </a:gs>
              <a:gs pos="50000">
                <a:srgbClr val="37702E"/>
              </a:gs>
              <a:gs pos="100000">
                <a:srgbClr val="47B94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effectLst>
                  <a:outerShdw blurRad="38100" dist="38100" dir="2700000" algn="tl">
                    <a:srgbClr val="000000">
                      <a:alpha val="43137"/>
                    </a:srgbClr>
                  </a:outerShdw>
                </a:effectLst>
              </a:rPr>
              <a:t>rCAD: Multiple Dimensions of Data</a:t>
            </a:r>
            <a:endParaRPr lang="en-US"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262268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684176"/>
            <a:ext cx="8839200" cy="5603245"/>
          </a:xfrm>
        </p:spPr>
        <p:txBody>
          <a:bodyPr>
            <a:normAutofit fontScale="92500" lnSpcReduction="20000"/>
          </a:bodyPr>
          <a:lstStyle/>
          <a:p>
            <a:pPr marL="0" indent="0">
              <a:buNone/>
            </a:pPr>
            <a:r>
              <a:rPr lang="en-US" sz="2400" dirty="0" smtClean="0">
                <a:effectLst>
                  <a:outerShdw blurRad="38100" dist="38100" dir="2700000" algn="tl">
                    <a:srgbClr val="000000">
                      <a:alpha val="43137"/>
                    </a:srgbClr>
                  </a:outerShdw>
                </a:effectLst>
              </a:rPr>
              <a:t>BGI</a:t>
            </a:r>
            <a:r>
              <a:rPr lang="en-US" sz="2400" dirty="0">
                <a:effectLst>
                  <a:outerShdw blurRad="38100" dist="38100" dir="2700000" algn="tl">
                    <a:srgbClr val="000000">
                      <a:alpha val="43137"/>
                    </a:srgbClr>
                  </a:outerShdw>
                </a:effectLst>
              </a:rPr>
              <a:t>, based in China, is the world’s largest genomics research institute, with 167 DNA sequencers producing the equivalent of </a:t>
            </a:r>
            <a:r>
              <a:rPr lang="en-US" sz="2400" u="sng" dirty="0">
                <a:solidFill>
                  <a:srgbClr val="C00000"/>
                </a:solidFill>
                <a:effectLst>
                  <a:outerShdw blurRad="38100" dist="38100" dir="2700000" algn="tl">
                    <a:srgbClr val="000000">
                      <a:alpha val="43137"/>
                    </a:srgbClr>
                  </a:outerShdw>
                </a:effectLst>
              </a:rPr>
              <a:t>2,000 human genomes a day</a:t>
            </a:r>
            <a:r>
              <a:rPr lang="en-US" sz="2400" dirty="0">
                <a:effectLst>
                  <a:outerShdw blurRad="38100" dist="38100" dir="2700000" algn="tl">
                    <a:srgbClr val="000000">
                      <a:alpha val="43137"/>
                    </a:srgbClr>
                  </a:outerShdw>
                </a:effectLst>
              </a:rPr>
              <a:t>. </a:t>
            </a:r>
          </a:p>
          <a:p>
            <a:pPr marL="0" indent="0">
              <a:buNone/>
            </a:pPr>
            <a:r>
              <a:rPr lang="en-US" sz="2400" dirty="0" smtClean="0">
                <a:effectLst>
                  <a:outerShdw blurRad="38100" dist="38100" dir="2700000" algn="tl">
                    <a:srgbClr val="000000">
                      <a:alpha val="43137"/>
                    </a:srgbClr>
                  </a:outerShdw>
                </a:effectLst>
              </a:rPr>
              <a:t>The </a:t>
            </a:r>
            <a:r>
              <a:rPr lang="en-US" sz="2400" dirty="0">
                <a:effectLst>
                  <a:outerShdw blurRad="38100" dist="38100" dir="2700000" algn="tl">
                    <a:srgbClr val="000000">
                      <a:alpha val="43137"/>
                    </a:srgbClr>
                  </a:outerShdw>
                </a:effectLst>
              </a:rPr>
              <a:t>field of genomics is caught in a data deluge. </a:t>
            </a:r>
            <a:r>
              <a:rPr lang="en-US" sz="2400" u="sng" dirty="0">
                <a:effectLst>
                  <a:outerShdw blurRad="38100" dist="38100" dir="2700000" algn="tl">
                    <a:srgbClr val="000000">
                      <a:alpha val="43137"/>
                    </a:srgbClr>
                  </a:outerShdw>
                </a:effectLst>
              </a:rPr>
              <a:t>DNA sequencing </a:t>
            </a:r>
            <a:r>
              <a:rPr lang="en-US" sz="2400" dirty="0">
                <a:effectLst>
                  <a:outerShdw blurRad="38100" dist="38100" dir="2700000" algn="tl">
                    <a:srgbClr val="000000">
                      <a:alpha val="43137"/>
                    </a:srgbClr>
                  </a:outerShdw>
                </a:effectLst>
              </a:rPr>
              <a:t>is becoming faster and cheaper at </a:t>
            </a:r>
            <a:r>
              <a:rPr lang="en-US" sz="2400" u="sng" dirty="0">
                <a:effectLst>
                  <a:outerShdw blurRad="38100" dist="38100" dir="2700000" algn="tl">
                    <a:srgbClr val="000000">
                      <a:alpha val="43137"/>
                    </a:srgbClr>
                  </a:outerShdw>
                </a:effectLst>
              </a:rPr>
              <a:t>a pace far outstripping Moore’s law</a:t>
            </a:r>
            <a:r>
              <a:rPr lang="en-US" sz="2400" dirty="0">
                <a:effectLst>
                  <a:outerShdw blurRad="38100" dist="38100" dir="2700000" algn="tl">
                    <a:srgbClr val="000000">
                      <a:alpha val="43137"/>
                    </a:srgbClr>
                  </a:outerShdw>
                </a:effectLst>
              </a:rPr>
              <a:t>, which describes the rate at which computing gets faster and cheaper. </a:t>
            </a:r>
            <a:r>
              <a:rPr lang="en-US" sz="2400" dirty="0" smtClean="0">
                <a:effectLst>
                  <a:outerShdw blurRad="38100" dist="38100" dir="2700000" algn="tl">
                    <a:srgbClr val="000000">
                      <a:alpha val="43137"/>
                    </a:srgbClr>
                  </a:outerShdw>
                </a:effectLst>
              </a:rPr>
              <a:t> </a:t>
            </a:r>
          </a:p>
          <a:p>
            <a:pPr marL="0" indent="0">
              <a:buNone/>
            </a:pPr>
            <a:r>
              <a:rPr lang="en-US" sz="2400" dirty="0" smtClean="0">
                <a:effectLst>
                  <a:outerShdw blurRad="38100" dist="38100" dir="2700000" algn="tl">
                    <a:srgbClr val="000000">
                      <a:alpha val="43137"/>
                    </a:srgbClr>
                  </a:outerShdw>
                </a:effectLst>
              </a:rPr>
              <a:t>That </a:t>
            </a:r>
            <a:r>
              <a:rPr lang="en-US" sz="2400" dirty="0">
                <a:effectLst>
                  <a:outerShdw blurRad="38100" dist="38100" dir="2700000" algn="tl">
                    <a:srgbClr val="000000">
                      <a:alpha val="43137"/>
                    </a:srgbClr>
                  </a:outerShdw>
                </a:effectLst>
              </a:rPr>
              <a:t>could delay the day when DNA sequencing is routinely used in medicine. </a:t>
            </a:r>
            <a:r>
              <a:rPr lang="en-US" sz="2400" u="sng" dirty="0">
                <a:effectLst>
                  <a:outerShdw blurRad="38100" dist="38100" dir="2700000" algn="tl">
                    <a:srgbClr val="000000">
                      <a:alpha val="43137"/>
                    </a:srgbClr>
                  </a:outerShdw>
                </a:effectLst>
              </a:rPr>
              <a:t>In only a year or two, the cost of determining a person’s complete DNA blueprint is expected to fall below $1,000</a:t>
            </a:r>
            <a:r>
              <a:rPr lang="en-US" sz="2400" dirty="0">
                <a:effectLst>
                  <a:outerShdw blurRad="38100" dist="38100" dir="2700000" algn="tl">
                    <a:srgbClr val="000000">
                      <a:alpha val="43137"/>
                    </a:srgbClr>
                  </a:outerShdw>
                </a:effectLst>
              </a:rPr>
              <a:t>. </a:t>
            </a:r>
            <a:r>
              <a:rPr lang="en-US" sz="2400" u="sng" dirty="0">
                <a:solidFill>
                  <a:srgbClr val="C00000"/>
                </a:solidFill>
                <a:effectLst>
                  <a:outerShdw blurRad="38100" dist="38100" dir="2700000" algn="tl">
                    <a:srgbClr val="000000">
                      <a:alpha val="43137"/>
                    </a:srgbClr>
                  </a:outerShdw>
                </a:effectLst>
              </a:rPr>
              <a:t>But that long-awaited threshold excludes the cost of making sense of that data, which is becoming a bigger part of the total cost as sequencing costs themselves </a:t>
            </a:r>
            <a:r>
              <a:rPr lang="en-US" sz="2400" u="sng" dirty="0" smtClean="0">
                <a:solidFill>
                  <a:srgbClr val="C00000"/>
                </a:solidFill>
                <a:effectLst>
                  <a:outerShdw blurRad="38100" dist="38100" dir="2700000" algn="tl">
                    <a:srgbClr val="000000">
                      <a:alpha val="43137"/>
                    </a:srgbClr>
                  </a:outerShdw>
                </a:effectLst>
              </a:rPr>
              <a:t>decline. </a:t>
            </a:r>
          </a:p>
          <a:p>
            <a:pPr marL="0" indent="0">
              <a:buNone/>
            </a:pPr>
            <a:r>
              <a:rPr lang="en-US" sz="2400" u="sng" dirty="0" smtClean="0">
                <a:effectLst>
                  <a:outerShdw blurRad="38100" dist="38100" dir="2700000" algn="tl">
                    <a:srgbClr val="000000">
                      <a:alpha val="43137"/>
                    </a:srgbClr>
                  </a:outerShdw>
                </a:effectLst>
              </a:rPr>
              <a:t>The </a:t>
            </a:r>
            <a:r>
              <a:rPr lang="en-US" sz="2400" u="sng" dirty="0">
                <a:effectLst>
                  <a:outerShdw blurRad="38100" dist="38100" dir="2700000" algn="tl">
                    <a:srgbClr val="000000">
                      <a:alpha val="43137"/>
                    </a:srgbClr>
                  </a:outerShdw>
                </a:effectLst>
              </a:rPr>
              <a:t>Human </a:t>
            </a:r>
            <a:r>
              <a:rPr lang="en-US" sz="2400" u="sng" dirty="0" err="1">
                <a:effectLst>
                  <a:outerShdw blurRad="38100" dist="38100" dir="2700000" algn="tl">
                    <a:srgbClr val="000000">
                      <a:alpha val="43137"/>
                    </a:srgbClr>
                  </a:outerShdw>
                </a:effectLst>
              </a:rPr>
              <a:t>Microbiome</a:t>
            </a:r>
            <a:r>
              <a:rPr lang="en-US" sz="2400" u="sng" dirty="0">
                <a:effectLst>
                  <a:outerShdw blurRad="38100" dist="38100" dir="2700000" algn="tl">
                    <a:srgbClr val="000000">
                      <a:alpha val="43137"/>
                    </a:srgbClr>
                  </a:outerShdw>
                </a:effectLst>
              </a:rPr>
              <a:t> Project, which is sequencing the microbial populations in the human digestive tract, has generated about a million times as much sequence data as a single human genome</a:t>
            </a:r>
            <a:r>
              <a:rPr lang="en-US" sz="2400" dirty="0">
                <a:effectLst>
                  <a:outerShdw blurRad="38100" dist="38100" dir="2700000" algn="tl">
                    <a:srgbClr val="000000">
                      <a:alpha val="43137"/>
                    </a:srgbClr>
                  </a:outerShdw>
                </a:effectLst>
              </a:rPr>
              <a:t>, said C. Titus Brown, a bioinformatics specialist at Michigan State University. </a:t>
            </a:r>
            <a:endParaRPr lang="en-US" sz="2400" dirty="0" smtClean="0">
              <a:effectLst>
                <a:outerShdw blurRad="38100" dist="38100" dir="2700000" algn="tl">
                  <a:srgbClr val="000000">
                    <a:alpha val="43137"/>
                  </a:srgbClr>
                </a:outerShdw>
              </a:effectLst>
            </a:endParaRPr>
          </a:p>
          <a:p>
            <a:pPr marL="0" indent="0">
              <a:buNone/>
            </a:pPr>
            <a:r>
              <a:rPr lang="en-US" sz="2400" u="sng" dirty="0">
                <a:solidFill>
                  <a:srgbClr val="C00000"/>
                </a:solidFill>
                <a:effectLst>
                  <a:outerShdw blurRad="38100" dist="38100" dir="2700000" algn="tl">
                    <a:srgbClr val="000000">
                      <a:alpha val="43137"/>
                    </a:srgbClr>
                  </a:outerShdw>
                </a:effectLst>
              </a:rPr>
              <a:t>“We believe the field of bioinformatics for genetic analysis will be one of the biggest areas of disruptive innovation in life science tools over the next few years,”</a:t>
            </a:r>
            <a:r>
              <a:rPr lang="en-US" sz="2400" u="sng" dirty="0">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rPr>
              <a:t>Isaac Ro, an analyst at Goldman Sachs, wrote in a recent report. </a:t>
            </a:r>
          </a:p>
        </p:txBody>
      </p:sp>
      <p:sp>
        <p:nvSpPr>
          <p:cNvPr id="4" name="TextBox 3"/>
          <p:cNvSpPr txBox="1"/>
          <p:nvPr/>
        </p:nvSpPr>
        <p:spPr>
          <a:xfrm>
            <a:off x="228600" y="6436490"/>
            <a:ext cx="8686800" cy="307777"/>
          </a:xfrm>
          <a:prstGeom prst="rect">
            <a:avLst/>
          </a:prstGeom>
          <a:noFill/>
        </p:spPr>
        <p:txBody>
          <a:bodyPr wrap="square" rtlCol="0">
            <a:spAutoFit/>
          </a:bodyPr>
          <a:lstStyle/>
          <a:p>
            <a:pPr algn="ctr"/>
            <a:r>
              <a:rPr lang="en-US" sz="1400" b="1" dirty="0">
                <a:solidFill>
                  <a:srgbClr val="C00000"/>
                </a:solidFill>
                <a:effectLst>
                  <a:outerShdw blurRad="38100" dist="38100" dir="2700000" algn="tl">
                    <a:srgbClr val="000000">
                      <a:alpha val="43137"/>
                    </a:srgbClr>
                  </a:outerShdw>
                </a:effectLst>
              </a:rPr>
              <a:t>DNA Sequencing Caught in Deluge of </a:t>
            </a:r>
            <a:r>
              <a:rPr lang="en-US" sz="1400" b="1" dirty="0" smtClean="0">
                <a:solidFill>
                  <a:srgbClr val="C00000"/>
                </a:solidFill>
                <a:effectLst>
                  <a:outerShdw blurRad="38100" dist="38100" dir="2700000" algn="tl">
                    <a:srgbClr val="000000">
                      <a:alpha val="43137"/>
                    </a:srgbClr>
                  </a:outerShdw>
                </a:effectLst>
              </a:rPr>
              <a:t>Data   </a:t>
            </a:r>
            <a:r>
              <a:rPr lang="en-US" sz="1400" b="1" dirty="0" smtClean="0">
                <a:effectLst>
                  <a:outerShdw blurRad="38100" dist="38100" dir="2700000" algn="tl">
                    <a:srgbClr val="000000">
                      <a:alpha val="43137"/>
                    </a:srgbClr>
                  </a:outerShdw>
                </a:effectLst>
              </a:rPr>
              <a:t>The New York Times, </a:t>
            </a:r>
            <a:r>
              <a:rPr lang="en-US" sz="1400" b="1" dirty="0" smtClean="0">
                <a:solidFill>
                  <a:srgbClr val="C00000"/>
                </a:solidFill>
                <a:effectLst>
                  <a:outerShdw blurRad="38100" dist="38100" dir="2700000" algn="tl">
                    <a:srgbClr val="000000">
                      <a:alpha val="43137"/>
                    </a:srgbClr>
                  </a:outerShdw>
                </a:effectLst>
              </a:rPr>
              <a:t>December 1, 2011</a:t>
            </a:r>
            <a:r>
              <a:rPr lang="en-US" sz="1400" b="1" dirty="0" smtClean="0">
                <a:effectLst>
                  <a:outerShdw blurRad="38100" dist="38100" dir="2700000" algn="tl">
                    <a:srgbClr val="000000">
                      <a:alpha val="43137"/>
                    </a:srgbClr>
                  </a:outerShdw>
                </a:effectLst>
              </a:rPr>
              <a:t>, Andrew Pollack </a:t>
            </a:r>
            <a:endParaRPr lang="en-US" sz="1400" b="1" dirty="0">
              <a:effectLst>
                <a:outerShdw blurRad="38100" dist="38100" dir="2700000" algn="tl">
                  <a:srgbClr val="000000">
                    <a:alpha val="43137"/>
                  </a:srgbClr>
                </a:outerShdw>
              </a:effectLst>
            </a:endParaRPr>
          </a:p>
        </p:txBody>
      </p:sp>
      <p:sp>
        <p:nvSpPr>
          <p:cNvPr id="5" name="Rectangle 4"/>
          <p:cNvSpPr/>
          <p:nvPr/>
        </p:nvSpPr>
        <p:spPr>
          <a:xfrm>
            <a:off x="-3243" y="-1624"/>
            <a:ext cx="9144000" cy="685800"/>
          </a:xfrm>
          <a:prstGeom prst="rect">
            <a:avLst/>
          </a:prstGeom>
          <a:gradFill>
            <a:gsLst>
              <a:gs pos="0">
                <a:srgbClr val="143417"/>
              </a:gs>
              <a:gs pos="50000">
                <a:srgbClr val="37702E"/>
              </a:gs>
              <a:gs pos="100000">
                <a:srgbClr val="47B94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effectLst>
                  <a:outerShdw blurRad="38100" dist="38100" dir="2700000" algn="tl">
                    <a:srgbClr val="000000">
                      <a:alpha val="43137"/>
                    </a:srgbClr>
                  </a:outerShdw>
                </a:effectLst>
              </a:rPr>
              <a:t>rCAD: Multiple Dimensions of Data</a:t>
            </a:r>
            <a:endParaRPr lang="en-US"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582779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67200" y="5937956"/>
            <a:ext cx="4419600" cy="830997"/>
          </a:xfrm>
          <a:prstGeom prst="rect">
            <a:avLst/>
          </a:prstGeom>
          <a:noFill/>
        </p:spPr>
        <p:txBody>
          <a:bodyPr wrap="square" rtlCol="0">
            <a:spAutoFit/>
          </a:bodyPr>
          <a:lstStyle/>
          <a:p>
            <a:r>
              <a:rPr lang="en-US" sz="1600" b="1" dirty="0" smtClean="0">
                <a:effectLst>
                  <a:outerShdw blurRad="38100" dist="38100" dir="2700000" algn="tl">
                    <a:srgbClr val="000000">
                      <a:alpha val="43137"/>
                    </a:srgbClr>
                  </a:outerShdw>
                </a:effectLst>
              </a:rPr>
              <a:t>The New York Times, Dec 15, 2009</a:t>
            </a:r>
            <a:endParaRPr lang="en-US" sz="1600" b="1" dirty="0">
              <a:effectLst>
                <a:outerShdw blurRad="38100" dist="38100" dir="2700000" algn="tl">
                  <a:srgbClr val="000000">
                    <a:alpha val="43137"/>
                  </a:srgbClr>
                </a:outerShdw>
              </a:effectLst>
            </a:endParaRPr>
          </a:p>
          <a:p>
            <a:r>
              <a:rPr lang="en-US" sz="1600" b="1" dirty="0" smtClean="0">
                <a:effectLst>
                  <a:outerShdw blurRad="38100" dist="38100" dir="2700000" algn="tl">
                    <a:srgbClr val="000000">
                      <a:alpha val="43137"/>
                    </a:srgbClr>
                  </a:outerShdw>
                </a:effectLst>
              </a:rPr>
              <a:t>A Deluge of Data Shapes a New Era in Computing</a:t>
            </a:r>
          </a:p>
          <a:p>
            <a:r>
              <a:rPr lang="en-US" sz="1600" b="1" dirty="0" smtClean="0">
                <a:effectLst>
                  <a:outerShdw blurRad="38100" dist="38100" dir="2700000" algn="tl">
                    <a:srgbClr val="000000">
                      <a:alpha val="43137"/>
                    </a:srgbClr>
                  </a:outerShdw>
                </a:effectLst>
              </a:rPr>
              <a:t>By John </a:t>
            </a:r>
            <a:r>
              <a:rPr lang="en-US" sz="1600" b="1" dirty="0" err="1" smtClean="0">
                <a:effectLst>
                  <a:outerShdw blurRad="38100" dist="38100" dir="2700000" algn="tl">
                    <a:srgbClr val="000000">
                      <a:alpha val="43137"/>
                    </a:srgbClr>
                  </a:outerShdw>
                </a:effectLst>
              </a:rPr>
              <a:t>Markoff</a:t>
            </a:r>
            <a:endParaRPr lang="en-US" sz="1600" b="1" dirty="0" smtClean="0">
              <a:effectLst>
                <a:outerShdw blurRad="38100" dist="38100" dir="2700000" algn="tl">
                  <a:srgbClr val="000000">
                    <a:alpha val="43137"/>
                  </a:srgbClr>
                </a:outerShdw>
              </a:effectLst>
            </a:endParaRPr>
          </a:p>
        </p:txBody>
      </p:sp>
      <p:sp>
        <p:nvSpPr>
          <p:cNvPr id="7" name="Rectangle 6"/>
          <p:cNvSpPr/>
          <p:nvPr/>
        </p:nvSpPr>
        <p:spPr>
          <a:xfrm>
            <a:off x="-3243" y="-1624"/>
            <a:ext cx="9144000" cy="685800"/>
          </a:xfrm>
          <a:prstGeom prst="rect">
            <a:avLst/>
          </a:prstGeom>
          <a:gradFill>
            <a:gsLst>
              <a:gs pos="0">
                <a:srgbClr val="143417"/>
              </a:gs>
              <a:gs pos="50000">
                <a:srgbClr val="37702E"/>
              </a:gs>
              <a:gs pos="100000">
                <a:srgbClr val="47B94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effectLst>
                  <a:outerShdw blurRad="38100" dist="38100" dir="2700000" algn="tl">
                    <a:srgbClr val="000000">
                      <a:alpha val="43137"/>
                    </a:srgbClr>
                  </a:outerShdw>
                </a:effectLst>
              </a:rPr>
              <a:t>rCAD: Multiple Dimensions of Data</a:t>
            </a:r>
            <a:endParaRPr lang="en-US" sz="4000" b="1" dirty="0">
              <a:effectLst>
                <a:outerShdw blurRad="38100" dist="38100" dir="2700000" algn="tl">
                  <a:srgbClr val="000000">
                    <a:alpha val="43137"/>
                  </a:srgbClr>
                </a:outerShdw>
              </a:effectLst>
            </a:endParaRPr>
          </a:p>
        </p:txBody>
      </p:sp>
      <p:sp>
        <p:nvSpPr>
          <p:cNvPr id="6" name="Content Placeholder 2"/>
          <p:cNvSpPr>
            <a:spLocks noGrp="1"/>
          </p:cNvSpPr>
          <p:nvPr>
            <p:ph idx="1"/>
          </p:nvPr>
        </p:nvSpPr>
        <p:spPr>
          <a:xfrm>
            <a:off x="-1" y="762000"/>
            <a:ext cx="9140757" cy="4267200"/>
          </a:xfrm>
        </p:spPr>
        <p:txBody>
          <a:bodyPr>
            <a:noAutofit/>
          </a:bodyPr>
          <a:lstStyle/>
          <a:p>
            <a:pPr marL="0" indent="0" algn="just">
              <a:spcBef>
                <a:spcPts val="0"/>
              </a:spcBef>
              <a:buNone/>
            </a:pPr>
            <a:r>
              <a:rPr lang="en-US" sz="2000" dirty="0">
                <a:effectLst>
                  <a:outerShdw blurRad="38100" dist="38100" dir="2700000" algn="tl">
                    <a:srgbClr val="000000">
                      <a:alpha val="43137"/>
                    </a:srgbClr>
                  </a:outerShdw>
                </a:effectLst>
              </a:rPr>
              <a:t>In a speech given just a few weeks before he was lost at sea off the California coast in January 2007, </a:t>
            </a:r>
            <a:r>
              <a:rPr lang="en-US" sz="2000" dirty="0" smtClean="0">
                <a:effectLst>
                  <a:outerShdw blurRad="38100" dist="38100" dir="2700000" algn="tl">
                    <a:srgbClr val="000000">
                      <a:alpha val="43137"/>
                    </a:srgbClr>
                  </a:outerShdw>
                </a:effectLst>
              </a:rPr>
              <a:t>Jim Gray</a:t>
            </a:r>
            <a:r>
              <a:rPr lang="en-US" sz="2000" dirty="0">
                <a:effectLst>
                  <a:outerShdw blurRad="38100" dist="38100" dir="2700000" algn="tl">
                    <a:srgbClr val="000000">
                      <a:alpha val="43137"/>
                    </a:srgbClr>
                  </a:outerShdw>
                </a:effectLst>
              </a:rPr>
              <a:t>, a database software pioneer and a Microsoft researcher, sketched out an argument that </a:t>
            </a:r>
            <a:r>
              <a:rPr lang="en-US" sz="2000" dirty="0" smtClean="0">
                <a:effectLst>
                  <a:outerShdw blurRad="38100" dist="38100" dir="2700000" algn="tl">
                    <a:srgbClr val="000000">
                      <a:alpha val="43137"/>
                    </a:srgbClr>
                  </a:outerShdw>
                </a:effectLst>
              </a:rPr>
              <a:t>computing was </a:t>
            </a:r>
            <a:r>
              <a:rPr lang="en-US" sz="2000" dirty="0">
                <a:effectLst>
                  <a:outerShdw blurRad="38100" dist="38100" dir="2700000" algn="tl">
                    <a:srgbClr val="000000">
                      <a:alpha val="43137"/>
                    </a:srgbClr>
                  </a:outerShdw>
                </a:effectLst>
              </a:rPr>
              <a:t>fundamentally transforming the practice of science.</a:t>
            </a:r>
          </a:p>
          <a:p>
            <a:pPr marL="0" indent="0" algn="just">
              <a:spcBef>
                <a:spcPts val="0"/>
              </a:spcBef>
              <a:buNone/>
            </a:pPr>
            <a:r>
              <a:rPr lang="en-US" sz="2000" dirty="0">
                <a:effectLst>
                  <a:outerShdw blurRad="38100" dist="38100" dir="2700000" algn="tl">
                    <a:srgbClr val="000000">
                      <a:alpha val="43137"/>
                    </a:srgbClr>
                  </a:outerShdw>
                </a:effectLst>
              </a:rPr>
              <a:t>Dr. Gray called the shift a “fourth paradigm.” The first three paradigms were experimental, theoretical </a:t>
            </a:r>
            <a:r>
              <a:rPr lang="en-US" sz="2000" dirty="0" smtClean="0">
                <a:effectLst>
                  <a:outerShdw blurRad="38100" dist="38100" dir="2700000" algn="tl">
                    <a:srgbClr val="000000">
                      <a:alpha val="43137"/>
                    </a:srgbClr>
                  </a:outerShdw>
                </a:effectLst>
              </a:rPr>
              <a:t>and, more </a:t>
            </a:r>
            <a:r>
              <a:rPr lang="en-US" sz="2000" dirty="0">
                <a:effectLst>
                  <a:outerShdw blurRad="38100" dist="38100" dir="2700000" algn="tl">
                    <a:srgbClr val="000000">
                      <a:alpha val="43137"/>
                    </a:srgbClr>
                  </a:outerShdw>
                </a:effectLst>
              </a:rPr>
              <a:t>recently, computational science. </a:t>
            </a:r>
            <a:r>
              <a:rPr lang="en-US" sz="2000" u="sng" dirty="0">
                <a:solidFill>
                  <a:srgbClr val="C00000"/>
                </a:solidFill>
                <a:effectLst>
                  <a:outerShdw blurRad="38100" dist="38100" dir="2700000" algn="tl">
                    <a:srgbClr val="000000">
                      <a:alpha val="43137"/>
                    </a:srgbClr>
                  </a:outerShdw>
                </a:effectLst>
              </a:rPr>
              <a:t>He explained this paradigm as an evolving era in which </a:t>
            </a:r>
            <a:r>
              <a:rPr lang="en-US" sz="2000" u="sng" dirty="0" smtClean="0">
                <a:solidFill>
                  <a:srgbClr val="C00000"/>
                </a:solidFill>
                <a:effectLst>
                  <a:outerShdw blurRad="38100" dist="38100" dir="2700000" algn="tl">
                    <a:srgbClr val="000000">
                      <a:alpha val="43137"/>
                    </a:srgbClr>
                  </a:outerShdw>
                </a:effectLst>
              </a:rPr>
              <a:t>an “</a:t>
            </a:r>
            <a:r>
              <a:rPr lang="en-US" sz="2000" u="sng" dirty="0" err="1" smtClean="0">
                <a:solidFill>
                  <a:srgbClr val="C00000"/>
                </a:solidFill>
                <a:effectLst>
                  <a:outerShdw blurRad="38100" dist="38100" dir="2700000" algn="tl">
                    <a:srgbClr val="000000">
                      <a:alpha val="43137"/>
                    </a:srgbClr>
                  </a:outerShdw>
                </a:effectLst>
              </a:rPr>
              <a:t>exaflood</a:t>
            </a:r>
            <a:r>
              <a:rPr lang="en-US" sz="2000" u="sng" dirty="0">
                <a:solidFill>
                  <a:srgbClr val="C00000"/>
                </a:solidFill>
                <a:effectLst>
                  <a:outerShdw blurRad="38100" dist="38100" dir="2700000" algn="tl">
                    <a:srgbClr val="000000">
                      <a:alpha val="43137"/>
                    </a:srgbClr>
                  </a:outerShdw>
                </a:effectLst>
              </a:rPr>
              <a:t>” of observational data was threatening to overwhelm scientists. The only way to cope with it, </a:t>
            </a:r>
            <a:r>
              <a:rPr lang="en-US" sz="2000" u="sng" dirty="0" smtClean="0">
                <a:solidFill>
                  <a:srgbClr val="C00000"/>
                </a:solidFill>
                <a:effectLst>
                  <a:outerShdw blurRad="38100" dist="38100" dir="2700000" algn="tl">
                    <a:srgbClr val="000000">
                      <a:alpha val="43137"/>
                    </a:srgbClr>
                  </a:outerShdw>
                </a:effectLst>
              </a:rPr>
              <a:t>he argued</a:t>
            </a:r>
            <a:r>
              <a:rPr lang="en-US" sz="2000" u="sng" dirty="0">
                <a:solidFill>
                  <a:srgbClr val="C00000"/>
                </a:solidFill>
                <a:effectLst>
                  <a:outerShdw blurRad="38100" dist="38100" dir="2700000" algn="tl">
                    <a:srgbClr val="000000">
                      <a:alpha val="43137"/>
                    </a:srgbClr>
                  </a:outerShdw>
                </a:effectLst>
              </a:rPr>
              <a:t>, was a new generation of scientific computing tools to manage, visualize and analyze the data flood.</a:t>
            </a:r>
          </a:p>
          <a:p>
            <a:pPr marL="0" indent="0" algn="just">
              <a:spcBef>
                <a:spcPts val="0"/>
              </a:spcBef>
              <a:buNone/>
            </a:pPr>
            <a:r>
              <a:rPr lang="en-US" sz="2000" dirty="0">
                <a:effectLst>
                  <a:outerShdw blurRad="38100" dist="38100" dir="2700000" algn="tl">
                    <a:srgbClr val="000000">
                      <a:alpha val="43137"/>
                    </a:srgbClr>
                  </a:outerShdw>
                </a:effectLst>
              </a:rPr>
              <a:t>In essence, computational power created computational science, which produced the overwhelming flow </a:t>
            </a:r>
            <a:r>
              <a:rPr lang="en-US" sz="2000" dirty="0" smtClean="0">
                <a:effectLst>
                  <a:outerShdw blurRad="38100" dist="38100" dir="2700000" algn="tl">
                    <a:srgbClr val="000000">
                      <a:alpha val="43137"/>
                    </a:srgbClr>
                  </a:outerShdw>
                </a:effectLst>
              </a:rPr>
              <a:t>of data</a:t>
            </a:r>
            <a:r>
              <a:rPr lang="en-US" sz="2000" dirty="0">
                <a:effectLst>
                  <a:outerShdw blurRad="38100" dist="38100" dir="2700000" algn="tl">
                    <a:srgbClr val="000000">
                      <a:alpha val="43137"/>
                    </a:srgbClr>
                  </a:outerShdw>
                </a:effectLst>
              </a:rPr>
              <a:t>, which now requires a computing change. It is a positive feedback loop in which the data </a:t>
            </a:r>
            <a:r>
              <a:rPr lang="en-US" sz="2000" dirty="0" smtClean="0">
                <a:effectLst>
                  <a:outerShdw blurRad="38100" dist="38100" dir="2700000" algn="tl">
                    <a:srgbClr val="000000">
                      <a:alpha val="43137"/>
                    </a:srgbClr>
                  </a:outerShdw>
                </a:effectLst>
              </a:rPr>
              <a:t>stream becomes </a:t>
            </a:r>
            <a:r>
              <a:rPr lang="en-US" sz="2000" dirty="0">
                <a:effectLst>
                  <a:outerShdw blurRad="38100" dist="38100" dir="2700000" algn="tl">
                    <a:srgbClr val="000000">
                      <a:alpha val="43137"/>
                    </a:srgbClr>
                  </a:outerShdw>
                </a:effectLst>
              </a:rPr>
              <a:t>the data flood and sculptures a new computing landscape.</a:t>
            </a:r>
          </a:p>
          <a:p>
            <a:pPr marL="0" indent="0" algn="just">
              <a:spcBef>
                <a:spcPts val="0"/>
              </a:spcBef>
              <a:buNone/>
            </a:pPr>
            <a:r>
              <a:rPr lang="en-US" sz="2000" dirty="0">
                <a:effectLst>
                  <a:outerShdw blurRad="38100" dist="38100" dir="2700000" algn="tl">
                    <a:srgbClr val="000000">
                      <a:alpha val="43137"/>
                    </a:srgbClr>
                  </a:outerShdw>
                </a:effectLst>
              </a:rPr>
              <a:t>In computing circles, Dr. Gray’s crusade was described as, “It’s the data, stupid.” It was a point of view </a:t>
            </a:r>
            <a:r>
              <a:rPr lang="en-US" sz="2000" dirty="0" smtClean="0">
                <a:effectLst>
                  <a:outerShdw blurRad="38100" dist="38100" dir="2700000" algn="tl">
                    <a:srgbClr val="000000">
                      <a:alpha val="43137"/>
                    </a:srgbClr>
                  </a:outerShdw>
                </a:effectLst>
              </a:rPr>
              <a:t>that caused </a:t>
            </a:r>
            <a:r>
              <a:rPr lang="en-US" sz="2000" dirty="0">
                <a:effectLst>
                  <a:outerShdw blurRad="38100" dist="38100" dir="2700000" algn="tl">
                    <a:srgbClr val="000000">
                      <a:alpha val="43137"/>
                    </a:srgbClr>
                  </a:outerShdw>
                </a:effectLst>
              </a:rPr>
              <a:t>him to break ranks with the supercomputing nobility, who for decades focused on </a:t>
            </a:r>
            <a:r>
              <a:rPr lang="en-US" sz="2000" dirty="0" smtClean="0">
                <a:effectLst>
                  <a:outerShdw blurRad="38100" dist="38100" dir="2700000" algn="tl">
                    <a:srgbClr val="000000">
                      <a:alpha val="43137"/>
                    </a:srgbClr>
                  </a:outerShdw>
                </a:effectLst>
              </a:rPr>
              <a:t>building machines </a:t>
            </a:r>
            <a:r>
              <a:rPr lang="en-US" sz="2000" dirty="0">
                <a:effectLst>
                  <a:outerShdw blurRad="38100" dist="38100" dir="2700000" algn="tl">
                    <a:srgbClr val="000000">
                      <a:alpha val="43137"/>
                    </a:srgbClr>
                  </a:outerShdw>
                </a:effectLst>
              </a:rPr>
              <a:t>that calculated at picosecond intervals.</a:t>
            </a:r>
          </a:p>
        </p:txBody>
      </p:sp>
    </p:spTree>
    <p:extLst>
      <p:ext uri="{BB962C8B-B14F-4D97-AF65-F5344CB8AC3E}">
        <p14:creationId xmlns:p14="http://schemas.microsoft.com/office/powerpoint/2010/main" val="26175655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609600" y="684176"/>
            <a:ext cx="8229600" cy="763624"/>
          </a:xfrm>
        </p:spPr>
        <p:txBody>
          <a:bodyPr>
            <a:normAutofit/>
          </a:bodyPr>
          <a:lstStyle/>
          <a:p>
            <a:pPr eaLnBrk="1" fontAlgn="auto" hangingPunct="1">
              <a:spcAft>
                <a:spcPts val="0"/>
              </a:spcAft>
              <a:defRPr/>
            </a:pPr>
            <a:r>
              <a:rPr lang="en-US" sz="3600" b="1" dirty="0" smtClean="0">
                <a:effectLst>
                  <a:outerShdw blurRad="38100" dist="38100" dir="2700000" algn="tl">
                    <a:srgbClr val="000000">
                      <a:alpha val="43137"/>
                    </a:srgbClr>
                  </a:outerShdw>
                </a:effectLst>
              </a:rPr>
              <a:t>Stuart Ozer - Quote</a:t>
            </a:r>
          </a:p>
        </p:txBody>
      </p:sp>
      <p:sp>
        <p:nvSpPr>
          <p:cNvPr id="3" name="Content Placeholder 2"/>
          <p:cNvSpPr>
            <a:spLocks noGrp="1"/>
          </p:cNvSpPr>
          <p:nvPr>
            <p:ph idx="1"/>
          </p:nvPr>
        </p:nvSpPr>
        <p:spPr>
          <a:xfrm>
            <a:off x="257528" y="1371600"/>
            <a:ext cx="6781800" cy="5364163"/>
          </a:xfrm>
        </p:spPr>
        <p:txBody>
          <a:bodyPr>
            <a:normAutofit/>
          </a:bodyPr>
          <a:lstStyle/>
          <a:p>
            <a:pPr marL="0" indent="0" algn="just" eaLnBrk="1" fontAlgn="auto" hangingPunct="1">
              <a:spcAft>
                <a:spcPts val="0"/>
              </a:spcAft>
              <a:buFont typeface="Wingdings 2" pitchFamily="18" charset="2"/>
              <a:buNone/>
              <a:defRPr/>
            </a:pPr>
            <a:r>
              <a:rPr lang="en-US" sz="2000" dirty="0" smtClean="0">
                <a:effectLst>
                  <a:outerShdw blurRad="38100" dist="38100" dir="2700000" algn="tl">
                    <a:srgbClr val="000000">
                      <a:alpha val="43137"/>
                    </a:srgbClr>
                  </a:outerShdw>
                </a:effectLst>
              </a:rPr>
              <a:t>Our collaboration began in February 2006 when you and your graduate student, Kishore Doshi, approached Microsoft with an extremely complex database problem: how to best represent large-scale […] metadata, sequence alignment, base pair and other structural annotations, and phylogenetic information into a single database system. </a:t>
            </a:r>
          </a:p>
          <a:p>
            <a:pPr marL="0" indent="0" algn="just" eaLnBrk="1" fontAlgn="auto" hangingPunct="1">
              <a:spcAft>
                <a:spcPts val="0"/>
              </a:spcAft>
              <a:buFont typeface="Wingdings 2" pitchFamily="18" charset="2"/>
              <a:buNone/>
              <a:defRPr/>
            </a:pPr>
            <a:endParaRPr lang="en-US" sz="2000" dirty="0" smtClean="0">
              <a:effectLst>
                <a:outerShdw blurRad="38100" dist="38100" dir="2700000" algn="tl">
                  <a:srgbClr val="000000">
                    <a:alpha val="43137"/>
                  </a:srgbClr>
                </a:outerShdw>
              </a:effectLst>
            </a:endParaRPr>
          </a:p>
          <a:p>
            <a:pPr marL="0" indent="0" algn="just" eaLnBrk="1" fontAlgn="auto" hangingPunct="1">
              <a:spcAft>
                <a:spcPts val="0"/>
              </a:spcAft>
              <a:buFont typeface="Wingdings 2" pitchFamily="18" charset="2"/>
              <a:buNone/>
              <a:defRPr/>
            </a:pPr>
            <a:r>
              <a:rPr lang="en-US" sz="2000" dirty="0" smtClean="0">
                <a:effectLst>
                  <a:outerShdw blurRad="38100" dist="38100" dir="2700000" algn="tl">
                    <a:srgbClr val="000000">
                      <a:alpha val="43137"/>
                    </a:srgbClr>
                  </a:outerShdw>
                </a:effectLst>
              </a:rPr>
              <a:t>The challenge and complexity of this problem were music to our ears here at Microsoft. […] I had recently moved into Jim’s group after spending 5 years on the team that engineered the SQL Server database product, and was eager to tackle challenging computational problems in structural biology.</a:t>
            </a:r>
          </a:p>
          <a:p>
            <a:pPr marL="0" indent="0" algn="just" eaLnBrk="1" fontAlgn="auto" hangingPunct="1">
              <a:spcAft>
                <a:spcPts val="0"/>
              </a:spcAft>
              <a:buFont typeface="Wingdings 2" pitchFamily="18" charset="2"/>
              <a:buNone/>
              <a:defRPr/>
            </a:pPr>
            <a:endParaRPr lang="en-US" sz="2000" dirty="0" smtClean="0">
              <a:effectLst>
                <a:outerShdw blurRad="38100" dist="38100" dir="2700000" algn="tl">
                  <a:srgbClr val="000000">
                    <a:alpha val="43137"/>
                  </a:srgbClr>
                </a:outerShdw>
              </a:effectLst>
            </a:endParaRPr>
          </a:p>
          <a:p>
            <a:pPr marL="0" indent="0" algn="just" eaLnBrk="1" fontAlgn="auto" hangingPunct="1">
              <a:spcAft>
                <a:spcPts val="0"/>
              </a:spcAft>
              <a:buFont typeface="Wingdings 2" pitchFamily="18" charset="2"/>
              <a:buNone/>
              <a:defRPr/>
            </a:pPr>
            <a:r>
              <a:rPr lang="en-US" sz="2000" dirty="0" smtClean="0">
                <a:effectLst>
                  <a:outerShdw blurRad="38100" dist="38100" dir="2700000" algn="tl">
                    <a:srgbClr val="000000">
                      <a:alpha val="43137"/>
                    </a:srgbClr>
                  </a:outerShdw>
                </a:effectLst>
              </a:rPr>
              <a:t>[…] I expect that our ongoing work together will continue to prove to be extremely fruitful for both your lab and Microsoft. </a:t>
            </a:r>
          </a:p>
          <a:p>
            <a:pPr marL="365760" indent="-256032" algn="r" eaLnBrk="1" fontAlgn="auto" hangingPunct="1">
              <a:spcAft>
                <a:spcPts val="0"/>
              </a:spcAft>
              <a:buFont typeface="Wingdings 2" pitchFamily="18" charset="2"/>
              <a:buNone/>
              <a:defRPr/>
            </a:pPr>
            <a:r>
              <a:rPr lang="en-US" sz="2000" i="1" dirty="0" smtClean="0">
                <a:effectLst>
                  <a:outerShdw blurRad="38100" dist="38100" dir="2700000" algn="tl">
                    <a:srgbClr val="000000">
                      <a:alpha val="43137"/>
                    </a:srgbClr>
                  </a:outerShdw>
                </a:effectLst>
              </a:rPr>
              <a:t>--Stuart Ozer (2007)</a:t>
            </a:r>
          </a:p>
        </p:txBody>
      </p:sp>
      <p:pic>
        <p:nvPicPr>
          <p:cNvPr id="6" name="Picture 5" descr="JimInTux.jpg"/>
          <p:cNvPicPr>
            <a:picLocks noChangeAspect="1"/>
          </p:cNvPicPr>
          <p:nvPr/>
        </p:nvPicPr>
        <p:blipFill>
          <a:blip r:embed="rId3" cstate="print"/>
          <a:stretch>
            <a:fillRect/>
          </a:stretch>
        </p:blipFill>
        <p:spPr>
          <a:xfrm>
            <a:off x="7143749" y="990600"/>
            <a:ext cx="1752600" cy="1920657"/>
          </a:xfrm>
          <a:prstGeom prst="rect">
            <a:avLst/>
          </a:prstGeom>
        </p:spPr>
      </p:pic>
      <p:pic>
        <p:nvPicPr>
          <p:cNvPr id="8" name="Picture 7" descr="StuartOzer.jpg"/>
          <p:cNvPicPr>
            <a:picLocks noChangeAspect="1"/>
          </p:cNvPicPr>
          <p:nvPr/>
        </p:nvPicPr>
        <p:blipFill>
          <a:blip r:embed="rId4" cstate="print"/>
          <a:stretch>
            <a:fillRect/>
          </a:stretch>
        </p:blipFill>
        <p:spPr>
          <a:xfrm>
            <a:off x="7143749" y="2987456"/>
            <a:ext cx="1771651" cy="1828800"/>
          </a:xfrm>
          <a:prstGeom prst="rect">
            <a:avLst/>
          </a:prstGeom>
        </p:spPr>
      </p:pic>
      <p:pic>
        <p:nvPicPr>
          <p:cNvPr id="9" name="Picture 8" descr="JimGrayBoat.jpg"/>
          <p:cNvPicPr>
            <a:picLocks noChangeAspect="1"/>
          </p:cNvPicPr>
          <p:nvPr/>
        </p:nvPicPr>
        <p:blipFill>
          <a:blip r:embed="rId5" cstate="print"/>
          <a:stretch>
            <a:fillRect/>
          </a:stretch>
        </p:blipFill>
        <p:spPr>
          <a:xfrm>
            <a:off x="7103848" y="4892457"/>
            <a:ext cx="1806103" cy="1431349"/>
          </a:xfrm>
          <a:prstGeom prst="rect">
            <a:avLst/>
          </a:prstGeom>
        </p:spPr>
      </p:pic>
      <p:sp>
        <p:nvSpPr>
          <p:cNvPr id="11" name="Rectangle 10"/>
          <p:cNvSpPr/>
          <p:nvPr/>
        </p:nvSpPr>
        <p:spPr>
          <a:xfrm>
            <a:off x="-3243" y="-1624"/>
            <a:ext cx="9144000" cy="685800"/>
          </a:xfrm>
          <a:prstGeom prst="rect">
            <a:avLst/>
          </a:prstGeom>
          <a:gradFill>
            <a:gsLst>
              <a:gs pos="0">
                <a:srgbClr val="143417"/>
              </a:gs>
              <a:gs pos="50000">
                <a:srgbClr val="37702E"/>
              </a:gs>
              <a:gs pos="100000">
                <a:srgbClr val="47B94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effectLst>
                  <a:outerShdw blurRad="38100" dist="38100" dir="2700000" algn="tl">
                    <a:srgbClr val="000000">
                      <a:alpha val="43137"/>
                    </a:srgbClr>
                  </a:outerShdw>
                </a:effectLst>
              </a:rPr>
              <a:t>rCAD: Multiple Dimensions of Data</a:t>
            </a:r>
            <a:endParaRPr lang="en-US"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66246957"/>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62704" y="1143000"/>
            <a:ext cx="4428897" cy="4907799"/>
          </a:xfrm>
          <a:prstGeom prst="rect">
            <a:avLst/>
          </a:prstGeom>
        </p:spPr>
      </p:pic>
      <p:sp>
        <p:nvSpPr>
          <p:cNvPr id="33794" name="Rectangle 2"/>
          <p:cNvSpPr>
            <a:spLocks noGrp="1" noChangeArrowheads="1"/>
          </p:cNvSpPr>
          <p:nvPr>
            <p:ph type="title"/>
          </p:nvPr>
        </p:nvSpPr>
        <p:spPr>
          <a:xfrm>
            <a:off x="409804" y="597064"/>
            <a:ext cx="8305800" cy="762000"/>
          </a:xfrm>
        </p:spPr>
        <p:txBody>
          <a:bodyPr>
            <a:noAutofit/>
          </a:bodyPr>
          <a:lstStyle/>
          <a:p>
            <a:r>
              <a:rPr lang="en-US" sz="2800" b="1" dirty="0" smtClean="0">
                <a:effectLst>
                  <a:outerShdw blurRad="38100" dist="38100" dir="2700000" algn="tl">
                    <a:srgbClr val="000000">
                      <a:alpha val="43137"/>
                    </a:srgbClr>
                  </a:outerShdw>
                </a:effectLst>
              </a:rPr>
              <a:t>Data Management Re-architecture</a:t>
            </a:r>
          </a:p>
        </p:txBody>
      </p:sp>
      <p:grpSp>
        <p:nvGrpSpPr>
          <p:cNvPr id="3" name="Group 4"/>
          <p:cNvGrpSpPr>
            <a:grpSpLocks noChangeAspect="1"/>
          </p:cNvGrpSpPr>
          <p:nvPr/>
        </p:nvGrpSpPr>
        <p:grpSpPr bwMode="auto">
          <a:xfrm>
            <a:off x="152401" y="1346936"/>
            <a:ext cx="4259804" cy="4501747"/>
            <a:chOff x="1875" y="3115"/>
            <a:chExt cx="8400" cy="7865"/>
          </a:xfrm>
        </p:grpSpPr>
        <p:sp>
          <p:nvSpPr>
            <p:cNvPr id="33797" name="AutoShape 5"/>
            <p:cNvSpPr>
              <a:spLocks noChangeAspect="1" noChangeArrowheads="1"/>
            </p:cNvSpPr>
            <p:nvPr/>
          </p:nvSpPr>
          <p:spPr bwMode="auto">
            <a:xfrm>
              <a:off x="1875" y="3115"/>
              <a:ext cx="8400" cy="7865"/>
            </a:xfrm>
            <a:prstGeom prst="rect">
              <a:avLst/>
            </a:prstGeom>
            <a:noFill/>
            <a:ln w="9525">
              <a:noFill/>
              <a:miter lim="800000"/>
              <a:headEnd/>
              <a:tailEnd/>
            </a:ln>
          </p:spPr>
          <p:txBody>
            <a:bodyPr/>
            <a:lstStyle/>
            <a:p>
              <a:endParaRPr lang="en-US" b="1"/>
            </a:p>
          </p:txBody>
        </p:sp>
        <p:grpSp>
          <p:nvGrpSpPr>
            <p:cNvPr id="4" name="Group 6"/>
            <p:cNvGrpSpPr>
              <a:grpSpLocks/>
            </p:cNvGrpSpPr>
            <p:nvPr/>
          </p:nvGrpSpPr>
          <p:grpSpPr bwMode="auto">
            <a:xfrm>
              <a:off x="1904" y="3115"/>
              <a:ext cx="8371" cy="7865"/>
              <a:chOff x="1905" y="3115"/>
              <a:chExt cx="8280" cy="7668"/>
            </a:xfrm>
          </p:grpSpPr>
          <p:sp>
            <p:nvSpPr>
              <p:cNvPr id="33799" name="Rectangle 7"/>
              <p:cNvSpPr>
                <a:spLocks noChangeArrowheads="1"/>
              </p:cNvSpPr>
              <p:nvPr/>
            </p:nvSpPr>
            <p:spPr bwMode="auto">
              <a:xfrm>
                <a:off x="1905" y="5923"/>
                <a:ext cx="1800" cy="2443"/>
              </a:xfrm>
              <a:prstGeom prst="rect">
                <a:avLst/>
              </a:prstGeom>
              <a:solidFill>
                <a:srgbClr val="FFFFFF"/>
              </a:solidFill>
              <a:ln w="9525">
                <a:solidFill>
                  <a:srgbClr val="000000"/>
                </a:solidFill>
                <a:miter lim="800000"/>
                <a:headEnd/>
                <a:tailEnd/>
              </a:ln>
            </p:spPr>
            <p:txBody>
              <a:bodyPr lIns="56231" tIns="28116" rIns="56231" bIns="28116"/>
              <a:lstStyle/>
              <a:p>
                <a:r>
                  <a:rPr lang="en-US" sz="1000" b="1" u="sng"/>
                  <a:t>RNA Table</a:t>
                </a:r>
              </a:p>
              <a:p>
                <a:r>
                  <a:rPr lang="en-US" sz="1000" b="1"/>
                  <a:t>Organism</a:t>
                </a:r>
              </a:p>
              <a:p>
                <a:r>
                  <a:rPr lang="en-US" sz="1000" b="1"/>
                  <a:t>Genus</a:t>
                </a:r>
              </a:p>
              <a:p>
                <a:r>
                  <a:rPr lang="en-US" sz="1000" b="1"/>
                  <a:t>Cell_location</a:t>
                </a:r>
              </a:p>
              <a:p>
                <a:r>
                  <a:rPr lang="en-US" sz="1000" b="1"/>
                  <a:t>Type</a:t>
                </a:r>
              </a:p>
              <a:p>
                <a:r>
                  <a:rPr lang="en-US" sz="1000" b="1"/>
                  <a:t>Seq_nbr</a:t>
                </a:r>
              </a:p>
              <a:p>
                <a:r>
                  <a:rPr lang="en-US" sz="1000" b="1"/>
                  <a:t>Site_positions</a:t>
                </a:r>
              </a:p>
              <a:p>
                <a:r>
                  <a:rPr lang="en-US" sz="1000" b="1"/>
                  <a:t>Seq_size</a:t>
                </a:r>
              </a:p>
            </p:txBody>
          </p:sp>
          <p:sp>
            <p:nvSpPr>
              <p:cNvPr id="33800" name="Rectangle 8"/>
              <p:cNvSpPr>
                <a:spLocks noChangeArrowheads="1"/>
              </p:cNvSpPr>
              <p:nvPr/>
            </p:nvSpPr>
            <p:spPr bwMode="auto">
              <a:xfrm>
                <a:off x="2295" y="8803"/>
                <a:ext cx="2700" cy="1980"/>
              </a:xfrm>
              <a:prstGeom prst="rect">
                <a:avLst/>
              </a:prstGeom>
              <a:solidFill>
                <a:srgbClr val="FFFFFF"/>
              </a:solidFill>
              <a:ln w="9525">
                <a:solidFill>
                  <a:srgbClr val="000000"/>
                </a:solidFill>
                <a:miter lim="800000"/>
                <a:headEnd/>
                <a:tailEnd/>
              </a:ln>
            </p:spPr>
            <p:txBody>
              <a:bodyPr lIns="56231" tIns="28116" rIns="56231" bIns="28116"/>
              <a:lstStyle/>
              <a:p>
                <a:r>
                  <a:rPr lang="en-US" sz="1000" b="1" u="sng" dirty="0"/>
                  <a:t>RNA Join Table</a:t>
                </a:r>
              </a:p>
              <a:p>
                <a:r>
                  <a:rPr lang="en-US" sz="1000" b="1" dirty="0"/>
                  <a:t>Common name</a:t>
                </a:r>
              </a:p>
              <a:p>
                <a:r>
                  <a:rPr lang="en-US" sz="1000" b="1" dirty="0"/>
                  <a:t>Accession Number</a:t>
                </a:r>
              </a:p>
              <a:p>
                <a:r>
                  <a:rPr lang="en-US" sz="1000" b="1" dirty="0"/>
                  <a:t>Alignment name </a:t>
                </a:r>
              </a:p>
              <a:p>
                <a:r>
                  <a:rPr lang="en-US" sz="1000" b="1" dirty="0"/>
                  <a:t>Structure</a:t>
                </a:r>
              </a:p>
            </p:txBody>
          </p:sp>
          <p:sp>
            <p:nvSpPr>
              <p:cNvPr id="33801" name="AutoShape 9"/>
              <p:cNvSpPr>
                <a:spLocks noChangeArrowheads="1"/>
              </p:cNvSpPr>
              <p:nvPr/>
            </p:nvSpPr>
            <p:spPr bwMode="auto">
              <a:xfrm>
                <a:off x="2655" y="3159"/>
                <a:ext cx="2340" cy="856"/>
              </a:xfrm>
              <a:prstGeom prst="flowChartMagneticDisk">
                <a:avLst/>
              </a:prstGeom>
              <a:solidFill>
                <a:srgbClr val="FFFFFF"/>
              </a:solidFill>
              <a:ln w="9525">
                <a:solidFill>
                  <a:srgbClr val="000000"/>
                </a:solidFill>
                <a:round/>
                <a:headEnd/>
                <a:tailEnd/>
              </a:ln>
            </p:spPr>
            <p:txBody>
              <a:bodyPr lIns="56231" tIns="28116" rIns="56231" bIns="28116"/>
              <a:lstStyle/>
              <a:p>
                <a:r>
                  <a:rPr lang="en-US" sz="1200" b="1" dirty="0"/>
                  <a:t>CRW Web Site</a:t>
                </a:r>
                <a:endParaRPr lang="en-US" b="1" dirty="0"/>
              </a:p>
            </p:txBody>
          </p:sp>
          <p:sp>
            <p:nvSpPr>
              <p:cNvPr id="33802" name="AutoShape 10"/>
              <p:cNvSpPr>
                <a:spLocks noChangeArrowheads="1"/>
              </p:cNvSpPr>
              <p:nvPr/>
            </p:nvSpPr>
            <p:spPr bwMode="auto">
              <a:xfrm>
                <a:off x="2520" y="4680"/>
                <a:ext cx="2880" cy="900"/>
              </a:xfrm>
              <a:prstGeom prst="flowChartMagneticDisk">
                <a:avLst/>
              </a:prstGeom>
              <a:solidFill>
                <a:srgbClr val="FFFFFF"/>
              </a:solidFill>
              <a:ln w="9525">
                <a:solidFill>
                  <a:srgbClr val="000000"/>
                </a:solidFill>
                <a:round/>
                <a:headEnd/>
                <a:tailEnd/>
              </a:ln>
            </p:spPr>
            <p:txBody>
              <a:bodyPr lIns="56231" tIns="28116" rIns="56231" bIns="28116"/>
              <a:lstStyle/>
              <a:p>
                <a:r>
                  <a:rPr lang="en-US" sz="1000" b="1" dirty="0" err="1"/>
                  <a:t>MySQL</a:t>
                </a:r>
                <a:r>
                  <a:rPr lang="en-US" sz="1000" b="1" dirty="0"/>
                  <a:t> Database</a:t>
                </a:r>
              </a:p>
            </p:txBody>
          </p:sp>
          <p:sp>
            <p:nvSpPr>
              <p:cNvPr id="33803" name="Line 11"/>
              <p:cNvSpPr>
                <a:spLocks noChangeShapeType="1"/>
              </p:cNvSpPr>
              <p:nvPr/>
            </p:nvSpPr>
            <p:spPr bwMode="auto">
              <a:xfrm>
                <a:off x="3780" y="5580"/>
                <a:ext cx="1440" cy="720"/>
              </a:xfrm>
              <a:prstGeom prst="line">
                <a:avLst/>
              </a:prstGeom>
              <a:noFill/>
              <a:ln w="9525">
                <a:solidFill>
                  <a:srgbClr val="000000"/>
                </a:solidFill>
                <a:round/>
                <a:headEnd/>
                <a:tailEnd/>
              </a:ln>
            </p:spPr>
            <p:txBody>
              <a:bodyPr/>
              <a:lstStyle/>
              <a:p>
                <a:endParaRPr lang="en-US" b="1"/>
              </a:p>
            </p:txBody>
          </p:sp>
          <p:sp>
            <p:nvSpPr>
              <p:cNvPr id="33804" name="Line 12"/>
              <p:cNvSpPr>
                <a:spLocks noChangeShapeType="1"/>
              </p:cNvSpPr>
              <p:nvPr/>
            </p:nvSpPr>
            <p:spPr bwMode="auto">
              <a:xfrm flipH="1">
                <a:off x="3097" y="5580"/>
                <a:ext cx="683" cy="343"/>
              </a:xfrm>
              <a:prstGeom prst="line">
                <a:avLst/>
              </a:prstGeom>
              <a:noFill/>
              <a:ln w="9525">
                <a:solidFill>
                  <a:srgbClr val="000000"/>
                </a:solidFill>
                <a:round/>
                <a:headEnd/>
                <a:tailEnd/>
              </a:ln>
            </p:spPr>
            <p:txBody>
              <a:bodyPr/>
              <a:lstStyle/>
              <a:p>
                <a:endParaRPr lang="en-US" b="1"/>
              </a:p>
            </p:txBody>
          </p:sp>
          <p:sp>
            <p:nvSpPr>
              <p:cNvPr id="33805" name="AutoShape 13"/>
              <p:cNvSpPr>
                <a:spLocks noChangeArrowheads="1"/>
              </p:cNvSpPr>
              <p:nvPr/>
            </p:nvSpPr>
            <p:spPr bwMode="auto">
              <a:xfrm>
                <a:off x="6636" y="4320"/>
                <a:ext cx="3420" cy="1260"/>
              </a:xfrm>
              <a:prstGeom prst="flowChartAlternateProcess">
                <a:avLst/>
              </a:prstGeom>
              <a:solidFill>
                <a:srgbClr val="FFFFFF"/>
              </a:solidFill>
              <a:ln w="9525">
                <a:solidFill>
                  <a:srgbClr val="000000"/>
                </a:solidFill>
                <a:miter lim="800000"/>
                <a:headEnd/>
                <a:tailEnd/>
              </a:ln>
            </p:spPr>
            <p:txBody>
              <a:bodyPr lIns="56231" tIns="28116" rIns="56231" bIns="28116"/>
              <a:lstStyle/>
              <a:p>
                <a:r>
                  <a:rPr lang="en-US" sz="900" b="1" dirty="0"/>
                  <a:t>External Analysis Software</a:t>
                </a:r>
              </a:p>
            </p:txBody>
          </p:sp>
          <p:sp>
            <p:nvSpPr>
              <p:cNvPr id="33806" name="AutoShape 14"/>
              <p:cNvSpPr>
                <a:spLocks noChangeArrowheads="1"/>
              </p:cNvSpPr>
              <p:nvPr/>
            </p:nvSpPr>
            <p:spPr bwMode="auto">
              <a:xfrm rot="-5400000">
                <a:off x="3500" y="4221"/>
                <a:ext cx="559" cy="360"/>
              </a:xfrm>
              <a:prstGeom prst="leftRightArrow">
                <a:avLst>
                  <a:gd name="adj1" fmla="val 50000"/>
                  <a:gd name="adj2" fmla="val 31056"/>
                </a:avLst>
              </a:prstGeom>
              <a:solidFill>
                <a:srgbClr val="FFFFFF"/>
              </a:solidFill>
              <a:ln w="9525">
                <a:solidFill>
                  <a:srgbClr val="000000"/>
                </a:solidFill>
                <a:miter lim="800000"/>
                <a:headEnd/>
                <a:tailEnd/>
              </a:ln>
            </p:spPr>
            <p:txBody>
              <a:bodyPr vert="eaVert"/>
              <a:lstStyle/>
              <a:p>
                <a:endParaRPr lang="en-US" b="1"/>
              </a:p>
            </p:txBody>
          </p:sp>
          <p:sp>
            <p:nvSpPr>
              <p:cNvPr id="33807" name="AutoShape 15"/>
              <p:cNvSpPr>
                <a:spLocks noChangeArrowheads="1"/>
              </p:cNvSpPr>
              <p:nvPr/>
            </p:nvSpPr>
            <p:spPr bwMode="auto">
              <a:xfrm>
                <a:off x="5400" y="4890"/>
                <a:ext cx="1236" cy="360"/>
              </a:xfrm>
              <a:prstGeom prst="leftRightArrow">
                <a:avLst>
                  <a:gd name="adj1" fmla="val 50000"/>
                  <a:gd name="adj2" fmla="val 68667"/>
                </a:avLst>
              </a:prstGeom>
              <a:solidFill>
                <a:srgbClr val="FFFFFF"/>
              </a:solidFill>
              <a:ln w="9525">
                <a:solidFill>
                  <a:srgbClr val="000000"/>
                </a:solidFill>
                <a:miter lim="800000"/>
                <a:headEnd/>
                <a:tailEnd/>
              </a:ln>
            </p:spPr>
            <p:txBody>
              <a:bodyPr/>
              <a:lstStyle/>
              <a:p>
                <a:endParaRPr lang="en-US" b="1"/>
              </a:p>
            </p:txBody>
          </p:sp>
          <p:sp>
            <p:nvSpPr>
              <p:cNvPr id="33808" name="AutoShape 16"/>
              <p:cNvSpPr>
                <a:spLocks noChangeArrowheads="1"/>
              </p:cNvSpPr>
              <p:nvPr/>
            </p:nvSpPr>
            <p:spPr bwMode="auto">
              <a:xfrm>
                <a:off x="5977" y="6660"/>
                <a:ext cx="1800" cy="1620"/>
              </a:xfrm>
              <a:prstGeom prst="flowChartMultidocument">
                <a:avLst/>
              </a:prstGeom>
              <a:solidFill>
                <a:srgbClr val="FFFFFF"/>
              </a:solidFill>
              <a:ln w="9525">
                <a:solidFill>
                  <a:srgbClr val="000000"/>
                </a:solidFill>
                <a:miter lim="800000"/>
                <a:headEnd/>
                <a:tailEnd/>
              </a:ln>
            </p:spPr>
            <p:txBody>
              <a:bodyPr lIns="56231" tIns="28116" rIns="56231" bIns="28116"/>
              <a:lstStyle/>
              <a:p>
                <a:r>
                  <a:rPr lang="en-US" sz="1000" b="1"/>
                  <a:t>Flat Sequence Files</a:t>
                </a:r>
              </a:p>
            </p:txBody>
          </p:sp>
          <p:sp>
            <p:nvSpPr>
              <p:cNvPr id="33809" name="AutoShape 17"/>
              <p:cNvSpPr>
                <a:spLocks noChangeArrowheads="1"/>
              </p:cNvSpPr>
              <p:nvPr/>
            </p:nvSpPr>
            <p:spPr bwMode="auto">
              <a:xfrm>
                <a:off x="8565" y="9163"/>
                <a:ext cx="1620" cy="1620"/>
              </a:xfrm>
              <a:prstGeom prst="flowChartMultidocument">
                <a:avLst/>
              </a:prstGeom>
              <a:solidFill>
                <a:srgbClr val="FFFFFF"/>
              </a:solidFill>
              <a:ln w="9525">
                <a:solidFill>
                  <a:srgbClr val="000000"/>
                </a:solidFill>
                <a:miter lim="800000"/>
                <a:headEnd/>
                <a:tailEnd/>
              </a:ln>
            </p:spPr>
            <p:txBody>
              <a:bodyPr lIns="56231" tIns="28116" rIns="56231" bIns="28116"/>
              <a:lstStyle/>
              <a:p>
                <a:r>
                  <a:rPr lang="en-US" sz="1000" b="1"/>
                  <a:t>Structure Diagram</a:t>
                </a:r>
              </a:p>
              <a:p>
                <a:r>
                  <a:rPr lang="en-US" sz="1000" b="1"/>
                  <a:t>Files</a:t>
                </a:r>
              </a:p>
            </p:txBody>
          </p:sp>
          <p:sp>
            <p:nvSpPr>
              <p:cNvPr id="33810" name="AutoShape 18"/>
              <p:cNvSpPr>
                <a:spLocks noChangeArrowheads="1"/>
              </p:cNvSpPr>
              <p:nvPr/>
            </p:nvSpPr>
            <p:spPr bwMode="auto">
              <a:xfrm>
                <a:off x="6660" y="8190"/>
                <a:ext cx="1980" cy="1440"/>
              </a:xfrm>
              <a:prstGeom prst="flowChartMultidocument">
                <a:avLst/>
              </a:prstGeom>
              <a:solidFill>
                <a:srgbClr val="FFFFFF"/>
              </a:solidFill>
              <a:ln w="9525">
                <a:solidFill>
                  <a:srgbClr val="000000"/>
                </a:solidFill>
                <a:miter lim="800000"/>
                <a:headEnd/>
                <a:tailEnd/>
              </a:ln>
            </p:spPr>
            <p:txBody>
              <a:bodyPr lIns="56231" tIns="28116" rIns="56231" bIns="28116"/>
              <a:lstStyle/>
              <a:p>
                <a:r>
                  <a:rPr lang="en-US" sz="1000" b="1"/>
                  <a:t>Alignment Files</a:t>
                </a:r>
              </a:p>
            </p:txBody>
          </p:sp>
          <p:sp>
            <p:nvSpPr>
              <p:cNvPr id="33811" name="Line 19"/>
              <p:cNvSpPr>
                <a:spLocks noChangeShapeType="1"/>
              </p:cNvSpPr>
              <p:nvPr/>
            </p:nvSpPr>
            <p:spPr bwMode="auto">
              <a:xfrm flipH="1">
                <a:off x="7020" y="5400"/>
                <a:ext cx="1" cy="1260"/>
              </a:xfrm>
              <a:prstGeom prst="line">
                <a:avLst/>
              </a:prstGeom>
              <a:noFill/>
              <a:ln w="12700" cap="rnd">
                <a:solidFill>
                  <a:srgbClr val="000000"/>
                </a:solidFill>
                <a:prstDash val="sysDot"/>
                <a:round/>
                <a:headEnd type="arrow" w="med" len="med"/>
                <a:tailEnd/>
              </a:ln>
            </p:spPr>
            <p:txBody>
              <a:bodyPr/>
              <a:lstStyle/>
              <a:p>
                <a:endParaRPr lang="en-US" b="1"/>
              </a:p>
            </p:txBody>
          </p:sp>
          <p:sp>
            <p:nvSpPr>
              <p:cNvPr id="33812" name="Line 20"/>
              <p:cNvSpPr>
                <a:spLocks noChangeShapeType="1"/>
              </p:cNvSpPr>
              <p:nvPr/>
            </p:nvSpPr>
            <p:spPr bwMode="auto">
              <a:xfrm>
                <a:off x="9300" y="5400"/>
                <a:ext cx="1" cy="3763"/>
              </a:xfrm>
              <a:prstGeom prst="line">
                <a:avLst/>
              </a:prstGeom>
              <a:noFill/>
              <a:ln w="12700" cap="rnd">
                <a:solidFill>
                  <a:srgbClr val="000000"/>
                </a:solidFill>
                <a:prstDash val="sysDot"/>
                <a:round/>
                <a:headEnd type="arrow" w="med" len="med"/>
                <a:tailEnd type="arrow" w="med" len="med"/>
              </a:ln>
            </p:spPr>
            <p:txBody>
              <a:bodyPr/>
              <a:lstStyle/>
              <a:p>
                <a:endParaRPr lang="en-US" b="1"/>
              </a:p>
            </p:txBody>
          </p:sp>
          <p:sp>
            <p:nvSpPr>
              <p:cNvPr id="33813" name="Line 21"/>
              <p:cNvSpPr>
                <a:spLocks noChangeShapeType="1"/>
              </p:cNvSpPr>
              <p:nvPr/>
            </p:nvSpPr>
            <p:spPr bwMode="auto">
              <a:xfrm flipH="1">
                <a:off x="8039" y="5400"/>
                <a:ext cx="1" cy="2880"/>
              </a:xfrm>
              <a:prstGeom prst="line">
                <a:avLst/>
              </a:prstGeom>
              <a:noFill/>
              <a:ln w="12700" cap="rnd">
                <a:solidFill>
                  <a:srgbClr val="000000"/>
                </a:solidFill>
                <a:prstDash val="sysDot"/>
                <a:round/>
                <a:headEnd type="arrow" w="med" len="med"/>
                <a:tailEnd type="arrow" w="med" len="med"/>
              </a:ln>
            </p:spPr>
            <p:txBody>
              <a:bodyPr/>
              <a:lstStyle/>
              <a:p>
                <a:endParaRPr lang="en-US" b="1"/>
              </a:p>
            </p:txBody>
          </p:sp>
          <p:sp>
            <p:nvSpPr>
              <p:cNvPr id="33814" name="Rectangle 22"/>
              <p:cNvSpPr>
                <a:spLocks noChangeArrowheads="1"/>
              </p:cNvSpPr>
              <p:nvPr/>
            </p:nvSpPr>
            <p:spPr bwMode="auto">
              <a:xfrm>
                <a:off x="4320" y="6300"/>
                <a:ext cx="1440" cy="1440"/>
              </a:xfrm>
              <a:prstGeom prst="rect">
                <a:avLst/>
              </a:prstGeom>
              <a:solidFill>
                <a:srgbClr val="FFFFFF"/>
              </a:solidFill>
              <a:ln w="9525">
                <a:solidFill>
                  <a:srgbClr val="000000"/>
                </a:solidFill>
                <a:miter lim="800000"/>
                <a:headEnd/>
                <a:tailEnd/>
              </a:ln>
            </p:spPr>
            <p:txBody>
              <a:bodyPr lIns="56231" tIns="28116" rIns="56231" bIns="28116"/>
              <a:lstStyle/>
              <a:p>
                <a:r>
                  <a:rPr lang="en-US" sz="1000" b="1" u="sng"/>
                  <a:t>NCBI Table</a:t>
                </a:r>
              </a:p>
              <a:p>
                <a:r>
                  <a:rPr lang="en-US" sz="1000" b="1"/>
                  <a:t>Taxonomy</a:t>
                </a:r>
              </a:p>
              <a:p>
                <a:r>
                  <a:rPr lang="en-US" sz="1000" b="1"/>
                  <a:t>Name</a:t>
                </a:r>
              </a:p>
              <a:p>
                <a:endParaRPr lang="en-US" sz="1200" b="1"/>
              </a:p>
              <a:p>
                <a:endParaRPr lang="en-US" b="1"/>
              </a:p>
            </p:txBody>
          </p:sp>
          <p:sp>
            <p:nvSpPr>
              <p:cNvPr id="33815" name="Line 23"/>
              <p:cNvSpPr>
                <a:spLocks noChangeShapeType="1"/>
              </p:cNvSpPr>
              <p:nvPr/>
            </p:nvSpPr>
            <p:spPr bwMode="auto">
              <a:xfrm flipH="1">
                <a:off x="3781" y="5580"/>
                <a:ext cx="1" cy="3223"/>
              </a:xfrm>
              <a:prstGeom prst="line">
                <a:avLst/>
              </a:prstGeom>
              <a:noFill/>
              <a:ln w="9525">
                <a:solidFill>
                  <a:srgbClr val="000000"/>
                </a:solidFill>
                <a:round/>
                <a:headEnd/>
                <a:tailEnd/>
              </a:ln>
            </p:spPr>
            <p:txBody>
              <a:bodyPr/>
              <a:lstStyle/>
              <a:p>
                <a:endParaRPr lang="en-US" b="1"/>
              </a:p>
            </p:txBody>
          </p:sp>
          <p:sp>
            <p:nvSpPr>
              <p:cNvPr id="33816" name="Line 24"/>
              <p:cNvSpPr>
                <a:spLocks noChangeShapeType="1"/>
              </p:cNvSpPr>
              <p:nvPr/>
            </p:nvSpPr>
            <p:spPr bwMode="auto">
              <a:xfrm>
                <a:off x="2692" y="8366"/>
                <a:ext cx="255" cy="437"/>
              </a:xfrm>
              <a:prstGeom prst="line">
                <a:avLst/>
              </a:prstGeom>
              <a:noFill/>
              <a:ln w="3175" cap="rnd">
                <a:solidFill>
                  <a:srgbClr val="000000"/>
                </a:solidFill>
                <a:prstDash val="sysDot"/>
                <a:round/>
                <a:headEnd/>
                <a:tailEnd type="arrow" w="med" len="med"/>
              </a:ln>
            </p:spPr>
            <p:txBody>
              <a:bodyPr/>
              <a:lstStyle/>
              <a:p>
                <a:endParaRPr lang="en-US" b="1"/>
              </a:p>
            </p:txBody>
          </p:sp>
          <p:sp>
            <p:nvSpPr>
              <p:cNvPr id="33817" name="Line 25"/>
              <p:cNvSpPr>
                <a:spLocks noChangeShapeType="1"/>
              </p:cNvSpPr>
              <p:nvPr/>
            </p:nvSpPr>
            <p:spPr bwMode="auto">
              <a:xfrm flipH="1">
                <a:off x="4320" y="7740"/>
                <a:ext cx="540" cy="943"/>
              </a:xfrm>
              <a:prstGeom prst="line">
                <a:avLst/>
              </a:prstGeom>
              <a:noFill/>
              <a:ln w="12700" cap="rnd">
                <a:solidFill>
                  <a:srgbClr val="000000"/>
                </a:solidFill>
                <a:prstDash val="sysDot"/>
                <a:round/>
                <a:headEnd/>
                <a:tailEnd type="arrow" w="med" len="sm"/>
              </a:ln>
            </p:spPr>
            <p:txBody>
              <a:bodyPr/>
              <a:lstStyle/>
              <a:p>
                <a:endParaRPr lang="en-US" b="1"/>
              </a:p>
            </p:txBody>
          </p:sp>
          <p:sp>
            <p:nvSpPr>
              <p:cNvPr id="33818" name="Line 26"/>
              <p:cNvSpPr>
                <a:spLocks noChangeShapeType="1"/>
              </p:cNvSpPr>
              <p:nvPr/>
            </p:nvSpPr>
            <p:spPr bwMode="auto">
              <a:xfrm flipV="1">
                <a:off x="4995" y="8100"/>
                <a:ext cx="1665" cy="913"/>
              </a:xfrm>
              <a:prstGeom prst="line">
                <a:avLst/>
              </a:prstGeom>
              <a:noFill/>
              <a:ln w="12700" cap="rnd">
                <a:solidFill>
                  <a:srgbClr val="000000"/>
                </a:solidFill>
                <a:prstDash val="sysDot"/>
                <a:round/>
                <a:headEnd/>
                <a:tailEnd/>
              </a:ln>
            </p:spPr>
            <p:txBody>
              <a:bodyPr/>
              <a:lstStyle/>
              <a:p>
                <a:endParaRPr lang="en-US" b="1"/>
              </a:p>
            </p:txBody>
          </p:sp>
          <p:sp>
            <p:nvSpPr>
              <p:cNvPr id="33819" name="Line 27"/>
              <p:cNvSpPr>
                <a:spLocks noChangeShapeType="1"/>
              </p:cNvSpPr>
              <p:nvPr/>
            </p:nvSpPr>
            <p:spPr bwMode="auto">
              <a:xfrm flipV="1">
                <a:off x="4995" y="9013"/>
                <a:ext cx="1830" cy="508"/>
              </a:xfrm>
              <a:prstGeom prst="line">
                <a:avLst/>
              </a:prstGeom>
              <a:noFill/>
              <a:ln w="12700" cap="rnd">
                <a:solidFill>
                  <a:srgbClr val="000000"/>
                </a:solidFill>
                <a:prstDash val="sysDot"/>
                <a:round/>
                <a:headEnd/>
                <a:tailEnd/>
              </a:ln>
            </p:spPr>
            <p:txBody>
              <a:bodyPr/>
              <a:lstStyle/>
              <a:p>
                <a:endParaRPr lang="en-US" b="1"/>
              </a:p>
            </p:txBody>
          </p:sp>
          <p:sp>
            <p:nvSpPr>
              <p:cNvPr id="33820" name="Line 28"/>
              <p:cNvSpPr>
                <a:spLocks noChangeShapeType="1"/>
              </p:cNvSpPr>
              <p:nvPr/>
            </p:nvSpPr>
            <p:spPr bwMode="auto">
              <a:xfrm flipV="1">
                <a:off x="4995" y="10046"/>
                <a:ext cx="3570" cy="78"/>
              </a:xfrm>
              <a:prstGeom prst="line">
                <a:avLst/>
              </a:prstGeom>
              <a:noFill/>
              <a:ln w="12700" cap="rnd">
                <a:solidFill>
                  <a:srgbClr val="000000"/>
                </a:solidFill>
                <a:prstDash val="sysDot"/>
                <a:round/>
                <a:headEnd/>
                <a:tailEnd/>
              </a:ln>
            </p:spPr>
            <p:txBody>
              <a:bodyPr/>
              <a:lstStyle/>
              <a:p>
                <a:endParaRPr lang="en-US" b="1"/>
              </a:p>
            </p:txBody>
          </p:sp>
          <p:sp>
            <p:nvSpPr>
              <p:cNvPr id="33821" name="Rectangle 29"/>
              <p:cNvSpPr>
                <a:spLocks noChangeArrowheads="1"/>
              </p:cNvSpPr>
              <p:nvPr/>
            </p:nvSpPr>
            <p:spPr bwMode="auto">
              <a:xfrm>
                <a:off x="6112" y="3115"/>
                <a:ext cx="1808" cy="900"/>
              </a:xfrm>
              <a:prstGeom prst="rect">
                <a:avLst/>
              </a:prstGeom>
              <a:solidFill>
                <a:srgbClr val="FFFFFF"/>
              </a:solidFill>
              <a:ln w="9525">
                <a:solidFill>
                  <a:srgbClr val="000000"/>
                </a:solidFill>
                <a:miter lim="800000"/>
                <a:headEnd/>
                <a:tailEnd/>
              </a:ln>
            </p:spPr>
            <p:txBody>
              <a:bodyPr lIns="56231" tIns="28116" rIns="56231" bIns="28116"/>
              <a:lstStyle/>
              <a:p>
                <a:r>
                  <a:rPr lang="en-US" sz="700" b="1"/>
                  <a:t>External Data Source </a:t>
                </a:r>
              </a:p>
              <a:p>
                <a:r>
                  <a:rPr lang="en-US" sz="700" b="1"/>
                  <a:t>Perl scripts and manual inspections.</a:t>
                </a:r>
              </a:p>
            </p:txBody>
          </p:sp>
          <p:sp>
            <p:nvSpPr>
              <p:cNvPr id="33822" name="AutoShape 30"/>
              <p:cNvSpPr>
                <a:spLocks noChangeArrowheads="1"/>
              </p:cNvSpPr>
              <p:nvPr/>
            </p:nvSpPr>
            <p:spPr bwMode="auto">
              <a:xfrm rot="-3143559">
                <a:off x="5257" y="4130"/>
                <a:ext cx="973" cy="493"/>
              </a:xfrm>
              <a:prstGeom prst="leftArrow">
                <a:avLst>
                  <a:gd name="adj1" fmla="val 50000"/>
                  <a:gd name="adj2" fmla="val 49341"/>
                </a:avLst>
              </a:prstGeom>
              <a:solidFill>
                <a:srgbClr val="FFFFFF"/>
              </a:solidFill>
              <a:ln w="9525">
                <a:solidFill>
                  <a:srgbClr val="000000"/>
                </a:solidFill>
                <a:miter lim="800000"/>
                <a:headEnd/>
                <a:tailEnd/>
              </a:ln>
            </p:spPr>
            <p:txBody>
              <a:bodyPr vert="eaVert"/>
              <a:lstStyle/>
              <a:p>
                <a:endParaRPr lang="en-US" b="1"/>
              </a:p>
            </p:txBody>
          </p:sp>
          <p:grpSp>
            <p:nvGrpSpPr>
              <p:cNvPr id="5" name="Group 31"/>
              <p:cNvGrpSpPr>
                <a:grpSpLocks/>
              </p:cNvGrpSpPr>
              <p:nvPr/>
            </p:nvGrpSpPr>
            <p:grpSpPr bwMode="auto">
              <a:xfrm>
                <a:off x="6666" y="4860"/>
                <a:ext cx="3240" cy="540"/>
                <a:chOff x="6840" y="10620"/>
                <a:chExt cx="3240" cy="540"/>
              </a:xfrm>
            </p:grpSpPr>
            <p:sp>
              <p:nvSpPr>
                <p:cNvPr id="33824" name="Rectangle 32"/>
                <p:cNvSpPr>
                  <a:spLocks noChangeArrowheads="1"/>
                </p:cNvSpPr>
                <p:nvPr/>
              </p:nvSpPr>
              <p:spPr bwMode="auto">
                <a:xfrm>
                  <a:off x="7920" y="10620"/>
                  <a:ext cx="1080" cy="540"/>
                </a:xfrm>
                <a:prstGeom prst="rect">
                  <a:avLst/>
                </a:prstGeom>
                <a:solidFill>
                  <a:srgbClr val="FFFFFF"/>
                </a:solidFill>
                <a:ln w="9525">
                  <a:solidFill>
                    <a:srgbClr val="000000"/>
                  </a:solidFill>
                  <a:miter lim="800000"/>
                  <a:headEnd/>
                  <a:tailEnd/>
                </a:ln>
              </p:spPr>
              <p:txBody>
                <a:bodyPr lIns="0" tIns="0" rIns="0" bIns="0"/>
                <a:lstStyle/>
                <a:p>
                  <a:r>
                    <a:rPr lang="en-US" sz="900" b="1"/>
                    <a:t>Alignment Editor</a:t>
                  </a:r>
                </a:p>
              </p:txBody>
            </p:sp>
            <p:sp>
              <p:nvSpPr>
                <p:cNvPr id="33825" name="Rectangle 33"/>
                <p:cNvSpPr>
                  <a:spLocks noChangeArrowheads="1"/>
                </p:cNvSpPr>
                <p:nvPr/>
              </p:nvSpPr>
              <p:spPr bwMode="auto">
                <a:xfrm>
                  <a:off x="9000" y="10620"/>
                  <a:ext cx="1080" cy="540"/>
                </a:xfrm>
                <a:prstGeom prst="rect">
                  <a:avLst/>
                </a:prstGeom>
                <a:solidFill>
                  <a:srgbClr val="FFFFFF"/>
                </a:solidFill>
                <a:ln w="9525">
                  <a:solidFill>
                    <a:srgbClr val="000000"/>
                  </a:solidFill>
                  <a:miter lim="800000"/>
                  <a:headEnd/>
                  <a:tailEnd/>
                </a:ln>
              </p:spPr>
              <p:txBody>
                <a:bodyPr lIns="0" tIns="0" rIns="0" bIns="0"/>
                <a:lstStyle/>
                <a:p>
                  <a:r>
                    <a:rPr lang="en-US" sz="1200" b="1" dirty="0"/>
                    <a:t>    </a:t>
                  </a:r>
                  <a:r>
                    <a:rPr lang="en-US" sz="1000" b="1" dirty="0" err="1"/>
                    <a:t>xRNA</a:t>
                  </a:r>
                  <a:endParaRPr lang="en-US" sz="1000" b="1" dirty="0"/>
                </a:p>
                <a:p>
                  <a:endParaRPr lang="en-US" sz="1200" b="1" dirty="0"/>
                </a:p>
                <a:p>
                  <a:endParaRPr lang="en-US" b="1" dirty="0"/>
                </a:p>
              </p:txBody>
            </p:sp>
            <p:sp>
              <p:nvSpPr>
                <p:cNvPr id="33826" name="Rectangle 34"/>
                <p:cNvSpPr>
                  <a:spLocks noChangeArrowheads="1"/>
                </p:cNvSpPr>
                <p:nvPr/>
              </p:nvSpPr>
              <p:spPr bwMode="auto">
                <a:xfrm>
                  <a:off x="6840" y="10620"/>
                  <a:ext cx="1080" cy="540"/>
                </a:xfrm>
                <a:prstGeom prst="rect">
                  <a:avLst/>
                </a:prstGeom>
                <a:solidFill>
                  <a:srgbClr val="FFFFFF"/>
                </a:solidFill>
                <a:ln w="9525">
                  <a:solidFill>
                    <a:srgbClr val="000000"/>
                  </a:solidFill>
                  <a:miter lim="800000"/>
                  <a:headEnd/>
                  <a:tailEnd/>
                </a:ln>
              </p:spPr>
              <p:txBody>
                <a:bodyPr lIns="0" tIns="0" rIns="0" bIns="0"/>
                <a:lstStyle/>
                <a:p>
                  <a:r>
                    <a:rPr lang="en-US" sz="1200" b="1"/>
                    <a:t>    </a:t>
                  </a:r>
                  <a:r>
                    <a:rPr lang="en-US" sz="900" b="1"/>
                    <a:t> CAT</a:t>
                  </a:r>
                </a:p>
                <a:p>
                  <a:endParaRPr lang="en-US" sz="1200" b="1"/>
                </a:p>
              </p:txBody>
            </p:sp>
          </p:grpSp>
        </p:grpSp>
      </p:grpSp>
      <p:cxnSp>
        <p:nvCxnSpPr>
          <p:cNvPr id="74" name="Straight Connector 73"/>
          <p:cNvCxnSpPr/>
          <p:nvPr/>
        </p:nvCxnSpPr>
        <p:spPr>
          <a:xfrm rot="5400000">
            <a:off x="2169966" y="3743758"/>
            <a:ext cx="4675031" cy="1588"/>
          </a:xfrm>
          <a:prstGeom prst="line">
            <a:avLst/>
          </a:prstGeom>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600897" y="5979618"/>
            <a:ext cx="890950" cy="400110"/>
          </a:xfrm>
          <a:prstGeom prst="rect">
            <a:avLst/>
          </a:prstGeom>
          <a:noFill/>
        </p:spPr>
        <p:txBody>
          <a:bodyPr wrap="none" rtlCol="0">
            <a:spAutoFit/>
          </a:bodyPr>
          <a:lstStyle/>
          <a:p>
            <a:r>
              <a:rPr lang="en-US" sz="2000" b="1" dirty="0" smtClean="0">
                <a:solidFill>
                  <a:srgbClr val="002060"/>
                </a:solidFill>
                <a:effectLst>
                  <a:outerShdw blurRad="38100" dist="38100" dir="2700000" algn="tl">
                    <a:srgbClr val="000000">
                      <a:alpha val="43137"/>
                    </a:srgbClr>
                  </a:outerShdw>
                </a:effectLst>
              </a:rPr>
              <a:t>Before</a:t>
            </a:r>
            <a:endParaRPr lang="en-US" sz="2000" b="1" dirty="0">
              <a:solidFill>
                <a:srgbClr val="002060"/>
              </a:solidFill>
              <a:effectLst>
                <a:outerShdw blurRad="38100" dist="38100" dir="2700000" algn="tl">
                  <a:srgbClr val="000000">
                    <a:alpha val="43137"/>
                  </a:srgbClr>
                </a:outerShdw>
              </a:effectLst>
            </a:endParaRPr>
          </a:p>
        </p:txBody>
      </p:sp>
      <p:sp>
        <p:nvSpPr>
          <p:cNvPr id="76" name="TextBox 75"/>
          <p:cNvSpPr txBox="1"/>
          <p:nvPr/>
        </p:nvSpPr>
        <p:spPr>
          <a:xfrm>
            <a:off x="6508190" y="5996369"/>
            <a:ext cx="728148" cy="400110"/>
          </a:xfrm>
          <a:prstGeom prst="rect">
            <a:avLst/>
          </a:prstGeom>
          <a:noFill/>
        </p:spPr>
        <p:txBody>
          <a:bodyPr wrap="none" rtlCol="0">
            <a:spAutoFit/>
          </a:bodyPr>
          <a:lstStyle/>
          <a:p>
            <a:r>
              <a:rPr lang="en-US" sz="2000" b="1" dirty="0" smtClean="0">
                <a:solidFill>
                  <a:srgbClr val="002060"/>
                </a:solidFill>
                <a:effectLst>
                  <a:outerShdw blurRad="38100" dist="38100" dir="2700000" algn="tl">
                    <a:srgbClr val="000000">
                      <a:alpha val="43137"/>
                    </a:srgbClr>
                  </a:outerShdw>
                </a:effectLst>
              </a:rPr>
              <a:t>After</a:t>
            </a:r>
            <a:endParaRPr lang="en-US" sz="2000" b="1" dirty="0">
              <a:solidFill>
                <a:srgbClr val="002060"/>
              </a:solidFill>
              <a:effectLst>
                <a:outerShdw blurRad="38100" dist="38100" dir="2700000" algn="tl">
                  <a:srgbClr val="000000">
                    <a:alpha val="43137"/>
                  </a:srgbClr>
                </a:outerShdw>
              </a:effectLst>
            </a:endParaRPr>
          </a:p>
        </p:txBody>
      </p:sp>
      <p:sp>
        <p:nvSpPr>
          <p:cNvPr id="39" name="TextBox 38"/>
          <p:cNvSpPr txBox="1"/>
          <p:nvPr/>
        </p:nvSpPr>
        <p:spPr>
          <a:xfrm>
            <a:off x="575078" y="6309942"/>
            <a:ext cx="8472143" cy="461665"/>
          </a:xfrm>
          <a:prstGeom prst="rect">
            <a:avLst/>
          </a:prstGeom>
          <a:noFill/>
        </p:spPr>
        <p:txBody>
          <a:bodyPr wrap="square" rtlCol="0">
            <a:spAutoFit/>
          </a:bodyPr>
          <a:lstStyle/>
          <a:p>
            <a:r>
              <a:rPr lang="en-US" sz="2400" b="1" dirty="0" smtClean="0">
                <a:solidFill>
                  <a:srgbClr val="FF0000"/>
                </a:solidFill>
                <a:effectLst>
                  <a:outerShdw blurRad="38100" dist="38100" dir="2700000" algn="tl">
                    <a:srgbClr val="000000">
                      <a:alpha val="43137"/>
                    </a:srgbClr>
                  </a:outerShdw>
                </a:effectLst>
              </a:rPr>
              <a:t>Do everything in the database </a:t>
            </a:r>
            <a:r>
              <a:rPr lang="en-US" sz="2400" b="1" dirty="0">
                <a:solidFill>
                  <a:srgbClr val="FF0000"/>
                </a:solidFill>
                <a:effectLst>
                  <a:outerShdw blurRad="38100" dist="38100" dir="2700000" algn="tl">
                    <a:srgbClr val="000000">
                      <a:alpha val="43137"/>
                    </a:srgbClr>
                  </a:outerShdw>
                </a:effectLst>
              </a:rPr>
              <a:t> </a:t>
            </a:r>
            <a:r>
              <a:rPr lang="en-US" sz="2400" b="1" dirty="0" smtClean="0">
                <a:solidFill>
                  <a:srgbClr val="FF0000"/>
                </a:solidFill>
                <a:effectLst>
                  <a:outerShdw blurRad="38100" dist="38100" dir="2700000" algn="tl">
                    <a:srgbClr val="000000">
                      <a:alpha val="43137"/>
                    </a:srgbClr>
                  </a:outerShdw>
                </a:effectLst>
              </a:rPr>
              <a:t>“It’s the data, stupid” </a:t>
            </a:r>
            <a:r>
              <a:rPr lang="en-US" sz="2400" i="1" dirty="0" smtClean="0">
                <a:solidFill>
                  <a:srgbClr val="FF0000"/>
                </a:solidFill>
                <a:effectLst>
                  <a:outerShdw blurRad="38100" dist="38100" dir="2700000" algn="tl">
                    <a:srgbClr val="000000">
                      <a:alpha val="43137"/>
                    </a:srgbClr>
                  </a:outerShdw>
                </a:effectLst>
              </a:rPr>
              <a:t>Jim Gray</a:t>
            </a:r>
            <a:endParaRPr lang="en-US" sz="2400" i="1" dirty="0">
              <a:solidFill>
                <a:srgbClr val="FF0000"/>
              </a:solidFill>
              <a:effectLst>
                <a:outerShdw blurRad="38100" dist="38100" dir="2700000" algn="tl">
                  <a:srgbClr val="000000">
                    <a:alpha val="43137"/>
                  </a:srgbClr>
                </a:outerShdw>
              </a:effectLst>
            </a:endParaRPr>
          </a:p>
        </p:txBody>
      </p:sp>
      <p:sp>
        <p:nvSpPr>
          <p:cNvPr id="41" name="Rectangle 40"/>
          <p:cNvSpPr/>
          <p:nvPr/>
        </p:nvSpPr>
        <p:spPr>
          <a:xfrm>
            <a:off x="-3243" y="-1624"/>
            <a:ext cx="9144000" cy="685800"/>
          </a:xfrm>
          <a:prstGeom prst="rect">
            <a:avLst/>
          </a:prstGeom>
          <a:gradFill>
            <a:gsLst>
              <a:gs pos="0">
                <a:srgbClr val="143417"/>
              </a:gs>
              <a:gs pos="50000">
                <a:srgbClr val="37702E"/>
              </a:gs>
              <a:gs pos="100000">
                <a:srgbClr val="47B94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effectLst>
                  <a:outerShdw blurRad="38100" dist="38100" dir="2700000" algn="tl">
                    <a:srgbClr val="000000">
                      <a:alpha val="43137"/>
                    </a:srgbClr>
                  </a:outerShdw>
                </a:effectLst>
              </a:rPr>
              <a:t>rCAD: Multiple Dimensions of Data</a:t>
            </a:r>
            <a:endParaRPr lang="en-US"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75335913"/>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8" y="701585"/>
            <a:ext cx="3614905" cy="595903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6200" y="701585"/>
            <a:ext cx="5029200" cy="5775415"/>
          </a:xfrm>
          <a:prstGeom prst="rect">
            <a:avLst/>
          </a:prstGeom>
        </p:spPr>
      </p:pic>
      <p:sp>
        <p:nvSpPr>
          <p:cNvPr id="6" name="Rectangle 5"/>
          <p:cNvSpPr/>
          <p:nvPr/>
        </p:nvSpPr>
        <p:spPr>
          <a:xfrm>
            <a:off x="3243" y="0"/>
            <a:ext cx="9144000" cy="609600"/>
          </a:xfrm>
          <a:prstGeom prst="rect">
            <a:avLst/>
          </a:prstGeom>
          <a:gradFill>
            <a:gsLst>
              <a:gs pos="0">
                <a:srgbClr val="143417"/>
              </a:gs>
              <a:gs pos="50000">
                <a:srgbClr val="37702E"/>
              </a:gs>
              <a:gs pos="100000">
                <a:srgbClr val="47B94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effectLst>
                  <a:outerShdw blurRad="38100" dist="38100" dir="2700000" algn="tl">
                    <a:srgbClr val="000000">
                      <a:alpha val="43137"/>
                    </a:srgbClr>
                  </a:outerShdw>
                </a:effectLst>
              </a:rPr>
              <a:t>rCAD: Sophisticated Schema</a:t>
            </a:r>
            <a:endParaRPr lang="en-US"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80490809"/>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99110" y="703957"/>
            <a:ext cx="7620000" cy="6001643"/>
          </a:xfrm>
          <a:prstGeom prst="rect">
            <a:avLst/>
          </a:prstGeom>
          <a:noFill/>
        </p:spPr>
        <p:txBody>
          <a:bodyPr wrap="square" rtlCol="0">
            <a:spAutoFit/>
          </a:bodyPr>
          <a:lstStyle/>
          <a:p>
            <a:pPr marL="285750" indent="-285750">
              <a:buBlip>
                <a:blip r:embed="rId2"/>
              </a:buBlip>
            </a:pPr>
            <a:r>
              <a:rPr lang="en-US" sz="2800" b="1" dirty="0" smtClean="0">
                <a:solidFill>
                  <a:schemeClr val="bg1">
                    <a:lumMod val="85000"/>
                  </a:schemeClr>
                </a:solidFill>
                <a:effectLst>
                  <a:outerShdw blurRad="38100" dist="38100" dir="2700000" algn="tl">
                    <a:srgbClr val="000000">
                      <a:alpha val="43137"/>
                    </a:srgbClr>
                  </a:outerShdw>
                </a:effectLst>
              </a:rPr>
              <a:t>RNA Science</a:t>
            </a:r>
          </a:p>
          <a:p>
            <a:pPr marL="742950" lvl="1" indent="-285750">
              <a:buBlip>
                <a:blip r:embed="rId2"/>
              </a:buBlip>
            </a:pPr>
            <a:r>
              <a:rPr lang="en-US" sz="2000" dirty="0" smtClean="0">
                <a:solidFill>
                  <a:schemeClr val="bg1">
                    <a:lumMod val="85000"/>
                  </a:schemeClr>
                </a:solidFill>
                <a:effectLst>
                  <a:outerShdw blurRad="38100" dist="38100" dir="2700000" algn="tl">
                    <a:srgbClr val="000000">
                      <a:alpha val="43137"/>
                    </a:srgbClr>
                  </a:outerShdw>
                </a:effectLst>
              </a:rPr>
              <a:t>Importance of RNA, major paradigm shift</a:t>
            </a:r>
          </a:p>
          <a:p>
            <a:pPr marL="742950" lvl="1" indent="-285750">
              <a:buBlip>
                <a:blip r:embed="rId2"/>
              </a:buBlip>
            </a:pPr>
            <a:r>
              <a:rPr lang="en-US" sz="2000" dirty="0" smtClean="0">
                <a:solidFill>
                  <a:schemeClr val="bg1">
                    <a:lumMod val="85000"/>
                  </a:schemeClr>
                </a:solidFill>
                <a:effectLst>
                  <a:outerShdw blurRad="38100" dist="38100" dir="2700000" algn="tl">
                    <a:srgbClr val="000000">
                      <a:alpha val="43137"/>
                    </a:srgbClr>
                  </a:outerShdw>
                </a:effectLst>
              </a:rPr>
              <a:t>RNA structure prediction and </a:t>
            </a:r>
            <a:r>
              <a:rPr lang="en-US" sz="2000" dirty="0">
                <a:solidFill>
                  <a:schemeClr val="bg1">
                    <a:lumMod val="85000"/>
                  </a:schemeClr>
                </a:solidFill>
                <a:effectLst>
                  <a:outerShdw blurRad="38100" dist="38100" dir="2700000" algn="tl">
                    <a:srgbClr val="000000">
                      <a:alpha val="43137"/>
                    </a:srgbClr>
                  </a:outerShdw>
                </a:effectLst>
              </a:rPr>
              <a:t> </a:t>
            </a:r>
            <a:r>
              <a:rPr lang="en-US" sz="2000" dirty="0" smtClean="0">
                <a:solidFill>
                  <a:schemeClr val="bg1">
                    <a:lumMod val="85000"/>
                  </a:schemeClr>
                </a:solidFill>
                <a:effectLst>
                  <a:outerShdw blurRad="38100" dist="38100" dir="2700000" algn="tl">
                    <a:srgbClr val="000000">
                      <a:alpha val="43137"/>
                    </a:srgbClr>
                  </a:outerShdw>
                </a:effectLst>
              </a:rPr>
              <a:t>Comparative analysis</a:t>
            </a:r>
          </a:p>
          <a:p>
            <a:pPr marL="742950" lvl="1" indent="-285750">
              <a:buBlip>
                <a:blip r:embed="rId2"/>
              </a:buBlip>
            </a:pPr>
            <a:endParaRPr lang="en-US" sz="2000" dirty="0" smtClean="0">
              <a:solidFill>
                <a:schemeClr val="bg1">
                  <a:lumMod val="85000"/>
                </a:schemeClr>
              </a:solidFill>
              <a:effectLst>
                <a:outerShdw blurRad="38100" dist="38100" dir="2700000" algn="tl">
                  <a:srgbClr val="000000">
                    <a:alpha val="43137"/>
                  </a:srgbClr>
                </a:outerShdw>
              </a:effectLst>
            </a:endParaRPr>
          </a:p>
          <a:p>
            <a:pPr marL="285750" indent="-285750">
              <a:buBlip>
                <a:blip r:embed="rId2"/>
              </a:buBlip>
            </a:pPr>
            <a:r>
              <a:rPr lang="en-US" sz="2800" b="1" dirty="0" smtClean="0">
                <a:solidFill>
                  <a:schemeClr val="bg1">
                    <a:lumMod val="85000"/>
                  </a:schemeClr>
                </a:solidFill>
                <a:effectLst>
                  <a:outerShdw blurRad="38100" dist="38100" dir="2700000" algn="tl">
                    <a:srgbClr val="000000">
                      <a:alpha val="43137"/>
                    </a:srgbClr>
                  </a:outerShdw>
                </a:effectLst>
              </a:rPr>
              <a:t>RNA Comparative Analysis Database (rCAD)</a:t>
            </a:r>
          </a:p>
          <a:p>
            <a:pPr marL="742950" lvl="1" indent="-285750">
              <a:buBlip>
                <a:blip r:embed="rId2"/>
              </a:buBlip>
            </a:pPr>
            <a:r>
              <a:rPr lang="en-US" sz="2000" dirty="0" smtClean="0">
                <a:solidFill>
                  <a:schemeClr val="bg1">
                    <a:lumMod val="85000"/>
                  </a:schemeClr>
                </a:solidFill>
                <a:effectLst>
                  <a:outerShdw blurRad="38100" dist="38100" dir="2700000" algn="tl">
                    <a:srgbClr val="000000">
                      <a:alpha val="43137"/>
                    </a:srgbClr>
                  </a:outerShdw>
                </a:effectLst>
              </a:rPr>
              <a:t>Multiple </a:t>
            </a:r>
            <a:r>
              <a:rPr lang="en-US" sz="2000" dirty="0">
                <a:solidFill>
                  <a:schemeClr val="bg1">
                    <a:lumMod val="85000"/>
                  </a:schemeClr>
                </a:solidFill>
                <a:effectLst>
                  <a:outerShdw blurRad="38100" dist="38100" dir="2700000" algn="tl">
                    <a:srgbClr val="000000">
                      <a:alpha val="43137"/>
                    </a:srgbClr>
                  </a:outerShdw>
                </a:effectLst>
              </a:rPr>
              <a:t>D</a:t>
            </a:r>
            <a:r>
              <a:rPr lang="en-US" sz="2000" dirty="0" smtClean="0">
                <a:solidFill>
                  <a:schemeClr val="bg1">
                    <a:lumMod val="85000"/>
                  </a:schemeClr>
                </a:solidFill>
                <a:effectLst>
                  <a:outerShdw blurRad="38100" dist="38100" dir="2700000" algn="tl">
                    <a:srgbClr val="000000">
                      <a:alpha val="43137"/>
                    </a:srgbClr>
                  </a:outerShdw>
                </a:effectLst>
              </a:rPr>
              <a:t>imensions of Data</a:t>
            </a:r>
          </a:p>
          <a:p>
            <a:pPr marL="742950" lvl="1" indent="-285750">
              <a:buBlip>
                <a:blip r:embed="rId2"/>
              </a:buBlip>
            </a:pPr>
            <a:r>
              <a:rPr lang="en-US" sz="2000" dirty="0" smtClean="0">
                <a:solidFill>
                  <a:schemeClr val="bg1">
                    <a:lumMod val="85000"/>
                  </a:schemeClr>
                </a:solidFill>
                <a:effectLst>
                  <a:outerShdw blurRad="38100" dist="38100" dir="2700000" algn="tl">
                    <a:srgbClr val="000000">
                      <a:alpha val="43137"/>
                    </a:srgbClr>
                  </a:outerShdw>
                </a:effectLst>
              </a:rPr>
              <a:t>Sophisticated Schema for data management and analysis</a:t>
            </a:r>
          </a:p>
          <a:p>
            <a:pPr marL="742950" lvl="2" indent="-285750">
              <a:buBlip>
                <a:blip r:embed="rId2"/>
              </a:buBlip>
            </a:pPr>
            <a:endParaRPr lang="en-US" sz="2000" dirty="0" smtClean="0">
              <a:effectLst>
                <a:outerShdw blurRad="38100" dist="38100" dir="2700000" algn="tl">
                  <a:srgbClr val="000000">
                    <a:alpha val="43137"/>
                  </a:srgbClr>
                </a:outerShdw>
              </a:effectLst>
            </a:endParaRPr>
          </a:p>
          <a:p>
            <a:pPr marL="285750" indent="-285750">
              <a:buBlip>
                <a:blip r:embed="rId2"/>
              </a:buBlip>
            </a:pPr>
            <a:r>
              <a:rPr lang="en-US" sz="2800" b="1" dirty="0" smtClean="0">
                <a:effectLst>
                  <a:outerShdw blurRad="38100" dist="38100" dir="2700000" algn="tl">
                    <a:srgbClr val="000000">
                      <a:alpha val="43137"/>
                    </a:srgbClr>
                  </a:outerShdw>
                </a:effectLst>
              </a:rPr>
              <a:t>Discoveries and Applications possible with </a:t>
            </a:r>
            <a:r>
              <a:rPr lang="en-US" sz="2800" b="1" dirty="0" err="1" smtClean="0">
                <a:effectLst>
                  <a:outerShdw blurRad="38100" dist="38100" dir="2700000" algn="tl">
                    <a:srgbClr val="000000">
                      <a:alpha val="43137"/>
                    </a:srgbClr>
                  </a:outerShdw>
                </a:effectLst>
              </a:rPr>
              <a:t>rCAD</a:t>
            </a:r>
            <a:endParaRPr lang="en-US" sz="2800" b="1" dirty="0" smtClean="0">
              <a:effectLst>
                <a:outerShdw blurRad="38100" dist="38100" dir="2700000" algn="tl">
                  <a:srgbClr val="000000">
                    <a:alpha val="43137"/>
                  </a:srgbClr>
                </a:outerShdw>
              </a:effectLst>
            </a:endParaRPr>
          </a:p>
          <a:p>
            <a:pPr marL="742950" lvl="1" indent="-285750">
              <a:buBlip>
                <a:blip r:embed="rId2"/>
              </a:buBlip>
            </a:pPr>
            <a:r>
              <a:rPr lang="en-US" sz="2000" dirty="0">
                <a:solidFill>
                  <a:srgbClr val="0000FF"/>
                </a:solidFill>
                <a:effectLst>
                  <a:outerShdw blurRad="38100" dist="38100" dir="2700000" algn="tl">
                    <a:srgbClr val="000000">
                      <a:alpha val="43137"/>
                    </a:srgbClr>
                  </a:outerShdw>
                </a:effectLst>
              </a:rPr>
              <a:t>Alignment editor</a:t>
            </a:r>
          </a:p>
          <a:p>
            <a:pPr marL="742950" lvl="1" indent="-285750">
              <a:buBlip>
                <a:blip r:embed="rId2"/>
              </a:buBlip>
            </a:pPr>
            <a:r>
              <a:rPr lang="en-US" sz="2000" dirty="0" smtClean="0">
                <a:solidFill>
                  <a:srgbClr val="0000FF"/>
                </a:solidFill>
                <a:effectLst>
                  <a:outerShdw blurRad="38100" dist="38100" dir="2700000" algn="tl">
                    <a:srgbClr val="000000">
                      <a:alpha val="43137"/>
                    </a:srgbClr>
                  </a:outerShdw>
                </a:effectLst>
              </a:rPr>
              <a:t>CRW </a:t>
            </a:r>
            <a:r>
              <a:rPr lang="en-US" sz="2000" dirty="0">
                <a:solidFill>
                  <a:srgbClr val="0000FF"/>
                </a:solidFill>
                <a:effectLst>
                  <a:outerShdw blurRad="38100" dist="38100" dir="2700000" algn="tl">
                    <a:srgbClr val="000000">
                      <a:alpha val="43137"/>
                    </a:srgbClr>
                  </a:outerShdw>
                </a:effectLst>
              </a:rPr>
              <a:t>Site</a:t>
            </a:r>
          </a:p>
          <a:p>
            <a:pPr marL="742950" lvl="1" indent="-285750">
              <a:buBlip>
                <a:blip r:embed="rId2"/>
              </a:buBlip>
            </a:pPr>
            <a:r>
              <a:rPr lang="en-US" sz="2000" dirty="0" smtClean="0">
                <a:effectLst>
                  <a:outerShdw blurRad="38100" dist="38100" dir="2700000" algn="tl">
                    <a:srgbClr val="000000">
                      <a:alpha val="43137"/>
                    </a:srgbClr>
                  </a:outerShdw>
                </a:effectLst>
              </a:rPr>
              <a:t>Enhanced covariation analysis with </a:t>
            </a:r>
            <a:r>
              <a:rPr lang="en-US" sz="2000" dirty="0" smtClean="0">
                <a:solidFill>
                  <a:srgbClr val="0000FF"/>
                </a:solidFill>
                <a:effectLst>
                  <a:outerShdw blurRad="38100" dist="38100" dir="2700000" algn="tl">
                    <a:srgbClr val="000000">
                      <a:alpha val="43137"/>
                    </a:srgbClr>
                  </a:outerShdw>
                </a:effectLst>
              </a:rPr>
              <a:t>Phylogenetic Events Counting (PEC)</a:t>
            </a:r>
          </a:p>
          <a:p>
            <a:pPr marL="742950" lvl="1" indent="-285750">
              <a:buBlip>
                <a:blip r:embed="rId2"/>
              </a:buBlip>
            </a:pPr>
            <a:r>
              <a:rPr lang="en-US" sz="2000" dirty="0" smtClean="0">
                <a:effectLst>
                  <a:outerShdw blurRad="38100" dist="38100" dir="2700000" algn="tl">
                    <a:srgbClr val="000000">
                      <a:alpha val="43137"/>
                    </a:srgbClr>
                  </a:outerShdw>
                </a:effectLst>
              </a:rPr>
              <a:t>Improvements in the </a:t>
            </a:r>
            <a:r>
              <a:rPr lang="en-US" sz="2000" dirty="0" smtClean="0">
                <a:solidFill>
                  <a:srgbClr val="0000FF"/>
                </a:solidFill>
                <a:effectLst>
                  <a:outerShdw blurRad="38100" dist="38100" dir="2700000" algn="tl">
                    <a:srgbClr val="000000">
                      <a:alpha val="43137"/>
                    </a:srgbClr>
                  </a:outerShdw>
                </a:effectLst>
              </a:rPr>
              <a:t>template-based alignment</a:t>
            </a:r>
          </a:p>
          <a:p>
            <a:pPr marL="742950" lvl="1" indent="-285750">
              <a:buBlip>
                <a:blip r:embed="rId2"/>
              </a:buBlip>
            </a:pPr>
            <a:r>
              <a:rPr lang="en-US" sz="2000" dirty="0" smtClean="0">
                <a:solidFill>
                  <a:srgbClr val="0000FF"/>
                </a:solidFill>
                <a:effectLst>
                  <a:outerShdw blurRad="38100" dist="38100" dir="2700000" algn="tl">
                    <a:srgbClr val="000000">
                      <a:alpha val="43137"/>
                    </a:srgbClr>
                  </a:outerShdw>
                </a:effectLst>
              </a:rPr>
              <a:t>Structural statistics </a:t>
            </a:r>
            <a:r>
              <a:rPr lang="en-US" sz="2000" dirty="0" smtClean="0">
                <a:effectLst>
                  <a:outerShdw blurRad="38100" dist="38100" dir="2700000" algn="tl">
                    <a:srgbClr val="000000">
                      <a:alpha val="43137"/>
                    </a:srgbClr>
                  </a:outerShdw>
                </a:effectLst>
              </a:rPr>
              <a:t>that reveal biases in the distribution of sequences within different structural motifs.</a:t>
            </a:r>
          </a:p>
          <a:p>
            <a:pPr marL="742950" lvl="1" indent="-285750">
              <a:buBlip>
                <a:blip r:embed="rId2"/>
              </a:buBlip>
            </a:pPr>
            <a:r>
              <a:rPr lang="en-US" sz="2000" dirty="0" smtClean="0">
                <a:solidFill>
                  <a:srgbClr val="0000FF"/>
                </a:solidFill>
                <a:effectLst>
                  <a:outerShdw blurRad="38100" dist="38100" dir="2700000" algn="tl">
                    <a:srgbClr val="000000">
                      <a:alpha val="43137"/>
                    </a:srgbClr>
                  </a:outerShdw>
                </a:effectLst>
              </a:rPr>
              <a:t>Structural potentials </a:t>
            </a:r>
            <a:r>
              <a:rPr lang="en-US" sz="2000" dirty="0" smtClean="0">
                <a:effectLst>
                  <a:outerShdw blurRad="38100" dist="38100" dir="2700000" algn="tl">
                    <a:srgbClr val="000000">
                      <a:alpha val="43137"/>
                    </a:srgbClr>
                  </a:outerShdw>
                </a:effectLst>
              </a:rPr>
              <a:t>that improve the prediction of an RNA secondary structure from a single </a:t>
            </a:r>
            <a:r>
              <a:rPr lang="en-US" sz="2000" dirty="0">
                <a:effectLst>
                  <a:outerShdw blurRad="38100" dist="38100" dir="2700000" algn="tl">
                    <a:srgbClr val="000000">
                      <a:alpha val="43137"/>
                    </a:srgbClr>
                  </a:outerShdw>
                </a:effectLst>
              </a:rPr>
              <a:t>sequence (</a:t>
            </a:r>
            <a:r>
              <a:rPr lang="en-US" sz="2000" dirty="0">
                <a:solidFill>
                  <a:srgbClr val="0000FF"/>
                </a:solidFill>
                <a:effectLst>
                  <a:outerShdw blurRad="38100" dist="38100" dir="2700000" algn="tl">
                    <a:srgbClr val="000000">
                      <a:alpha val="43137"/>
                    </a:srgbClr>
                  </a:outerShdw>
                </a:effectLst>
              </a:rPr>
              <a:t>RNA Folding</a:t>
            </a:r>
            <a:r>
              <a:rPr lang="en-US" sz="2000" dirty="0" smtClean="0">
                <a:effectLst>
                  <a:outerShdw blurRad="38100" dist="38100" dir="2700000" algn="tl">
                    <a:srgbClr val="000000">
                      <a:alpha val="43137"/>
                    </a:srgbClr>
                  </a:outerShdw>
                </a:effectLst>
              </a:rPr>
              <a:t>).</a:t>
            </a:r>
          </a:p>
        </p:txBody>
      </p:sp>
      <p:sp>
        <p:nvSpPr>
          <p:cNvPr id="4" name="TextBox 3"/>
          <p:cNvSpPr txBox="1"/>
          <p:nvPr/>
        </p:nvSpPr>
        <p:spPr>
          <a:xfrm>
            <a:off x="2914915" y="94357"/>
            <a:ext cx="3388390" cy="707886"/>
          </a:xfrm>
          <a:prstGeom prst="rect">
            <a:avLst/>
          </a:prstGeom>
          <a:noFill/>
        </p:spPr>
        <p:txBody>
          <a:bodyPr wrap="square" rtlCol="0">
            <a:spAutoFit/>
          </a:bodyPr>
          <a:lstStyle/>
          <a:p>
            <a:r>
              <a:rPr lang="en-US" sz="4000" b="1" dirty="0" smtClean="0">
                <a:solidFill>
                  <a:srgbClr val="C00000"/>
                </a:solidFill>
                <a:effectLst>
                  <a:outerShdw blurRad="38100" dist="38100" dir="2700000" algn="tl">
                    <a:srgbClr val="000000">
                      <a:alpha val="43137"/>
                    </a:srgbClr>
                  </a:outerShdw>
                </a:effectLst>
              </a:rPr>
              <a:t>Major Topics</a:t>
            </a:r>
            <a:endParaRPr lang="en-US" sz="40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23924288"/>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99110" y="703957"/>
            <a:ext cx="7620000" cy="6001643"/>
          </a:xfrm>
          <a:prstGeom prst="rect">
            <a:avLst/>
          </a:prstGeom>
          <a:noFill/>
        </p:spPr>
        <p:txBody>
          <a:bodyPr wrap="square" rtlCol="0">
            <a:spAutoFit/>
          </a:bodyPr>
          <a:lstStyle/>
          <a:p>
            <a:pPr marL="285750" indent="-285750">
              <a:buBlip>
                <a:blip r:embed="rId2"/>
              </a:buBlip>
            </a:pPr>
            <a:r>
              <a:rPr lang="en-US" sz="2800" b="1" dirty="0" smtClean="0">
                <a:effectLst>
                  <a:outerShdw blurRad="38100" dist="38100" dir="2700000" algn="tl">
                    <a:srgbClr val="000000">
                      <a:alpha val="43137"/>
                    </a:srgbClr>
                  </a:outerShdw>
                </a:effectLst>
              </a:rPr>
              <a:t>RNA Science</a:t>
            </a:r>
          </a:p>
          <a:p>
            <a:pPr marL="742950" lvl="1" indent="-285750">
              <a:buBlip>
                <a:blip r:embed="rId2"/>
              </a:buBlip>
            </a:pPr>
            <a:r>
              <a:rPr lang="en-US" sz="2000" dirty="0" smtClean="0">
                <a:effectLst>
                  <a:outerShdw blurRad="38100" dist="38100" dir="2700000" algn="tl">
                    <a:srgbClr val="000000">
                      <a:alpha val="43137"/>
                    </a:srgbClr>
                  </a:outerShdw>
                </a:effectLst>
              </a:rPr>
              <a:t>Importance of RNA, major paradigm shift</a:t>
            </a:r>
          </a:p>
          <a:p>
            <a:pPr marL="742950" lvl="1" indent="-285750">
              <a:buBlip>
                <a:blip r:embed="rId2"/>
              </a:buBlip>
            </a:pPr>
            <a:r>
              <a:rPr lang="en-US" sz="2000" dirty="0" smtClean="0">
                <a:effectLst>
                  <a:outerShdw blurRad="38100" dist="38100" dir="2700000" algn="tl">
                    <a:srgbClr val="000000">
                      <a:alpha val="43137"/>
                    </a:srgbClr>
                  </a:outerShdw>
                </a:effectLst>
              </a:rPr>
              <a:t>RNA structure prediction and </a:t>
            </a:r>
            <a:r>
              <a:rPr lang="en-US" sz="2000" dirty="0">
                <a:effectLst>
                  <a:outerShdw blurRad="38100" dist="38100" dir="2700000" algn="tl">
                    <a:srgbClr val="000000">
                      <a:alpha val="43137"/>
                    </a:srgbClr>
                  </a:outerShdw>
                </a:effectLst>
              </a:rPr>
              <a:t> </a:t>
            </a:r>
            <a:r>
              <a:rPr lang="en-US" sz="2000" dirty="0" smtClean="0">
                <a:effectLst>
                  <a:outerShdw blurRad="38100" dist="38100" dir="2700000" algn="tl">
                    <a:srgbClr val="000000">
                      <a:alpha val="43137"/>
                    </a:srgbClr>
                  </a:outerShdw>
                </a:effectLst>
              </a:rPr>
              <a:t>Comparative analysis</a:t>
            </a:r>
          </a:p>
          <a:p>
            <a:pPr marL="742950" lvl="1" indent="-285750">
              <a:buBlip>
                <a:blip r:embed="rId2"/>
              </a:buBlip>
            </a:pPr>
            <a:endParaRPr lang="en-US" sz="2000" dirty="0" smtClean="0">
              <a:effectLst>
                <a:outerShdw blurRad="38100" dist="38100" dir="2700000" algn="tl">
                  <a:srgbClr val="000000">
                    <a:alpha val="43137"/>
                  </a:srgbClr>
                </a:outerShdw>
              </a:effectLst>
            </a:endParaRPr>
          </a:p>
          <a:p>
            <a:pPr marL="285750" indent="-285750">
              <a:buBlip>
                <a:blip r:embed="rId2"/>
              </a:buBlip>
            </a:pPr>
            <a:r>
              <a:rPr lang="en-US" sz="2800" b="1" dirty="0" smtClean="0">
                <a:effectLst>
                  <a:outerShdw blurRad="38100" dist="38100" dir="2700000" algn="tl">
                    <a:srgbClr val="000000">
                      <a:alpha val="43137"/>
                    </a:srgbClr>
                  </a:outerShdw>
                </a:effectLst>
              </a:rPr>
              <a:t>RNA Comparative Analysis Database (rCAD)</a:t>
            </a:r>
          </a:p>
          <a:p>
            <a:pPr marL="742950" lvl="1" indent="-285750">
              <a:buBlip>
                <a:blip r:embed="rId2"/>
              </a:buBlip>
            </a:pPr>
            <a:r>
              <a:rPr lang="en-US" sz="2000" dirty="0" smtClean="0">
                <a:effectLst>
                  <a:outerShdw blurRad="38100" dist="38100" dir="2700000" algn="tl">
                    <a:srgbClr val="000000">
                      <a:alpha val="43137"/>
                    </a:srgbClr>
                  </a:outerShdw>
                </a:effectLst>
              </a:rPr>
              <a:t>Multiple </a:t>
            </a:r>
            <a:r>
              <a:rPr lang="en-US" sz="2000" dirty="0">
                <a:effectLst>
                  <a:outerShdw blurRad="38100" dist="38100" dir="2700000" algn="tl">
                    <a:srgbClr val="000000">
                      <a:alpha val="43137"/>
                    </a:srgbClr>
                  </a:outerShdw>
                </a:effectLst>
              </a:rPr>
              <a:t>D</a:t>
            </a:r>
            <a:r>
              <a:rPr lang="en-US" sz="2000" dirty="0" smtClean="0">
                <a:effectLst>
                  <a:outerShdw blurRad="38100" dist="38100" dir="2700000" algn="tl">
                    <a:srgbClr val="000000">
                      <a:alpha val="43137"/>
                    </a:srgbClr>
                  </a:outerShdw>
                </a:effectLst>
              </a:rPr>
              <a:t>imensions of Data</a:t>
            </a:r>
          </a:p>
          <a:p>
            <a:pPr marL="742950" lvl="1" indent="-285750">
              <a:buBlip>
                <a:blip r:embed="rId2"/>
              </a:buBlip>
            </a:pPr>
            <a:r>
              <a:rPr lang="en-US" sz="2000" dirty="0" smtClean="0">
                <a:effectLst>
                  <a:outerShdw blurRad="38100" dist="38100" dir="2700000" algn="tl">
                    <a:srgbClr val="000000">
                      <a:alpha val="43137"/>
                    </a:srgbClr>
                  </a:outerShdw>
                </a:effectLst>
              </a:rPr>
              <a:t>Sophisticated Schema for data management and analysis</a:t>
            </a:r>
          </a:p>
          <a:p>
            <a:pPr marL="742950" lvl="2" indent="-285750">
              <a:buBlip>
                <a:blip r:embed="rId2"/>
              </a:buBlip>
            </a:pPr>
            <a:endParaRPr lang="en-US" sz="2000" dirty="0" smtClean="0">
              <a:effectLst>
                <a:outerShdw blurRad="38100" dist="38100" dir="2700000" algn="tl">
                  <a:srgbClr val="000000">
                    <a:alpha val="43137"/>
                  </a:srgbClr>
                </a:outerShdw>
              </a:effectLst>
            </a:endParaRPr>
          </a:p>
          <a:p>
            <a:pPr marL="285750" indent="-285750">
              <a:buBlip>
                <a:blip r:embed="rId2"/>
              </a:buBlip>
            </a:pPr>
            <a:r>
              <a:rPr lang="en-US" sz="2800" b="1" dirty="0" smtClean="0">
                <a:effectLst>
                  <a:outerShdw blurRad="38100" dist="38100" dir="2700000" algn="tl">
                    <a:srgbClr val="000000">
                      <a:alpha val="43137"/>
                    </a:srgbClr>
                  </a:outerShdw>
                </a:effectLst>
              </a:rPr>
              <a:t>Discoveries and Applications possible with </a:t>
            </a:r>
            <a:r>
              <a:rPr lang="en-US" sz="2800" b="1" dirty="0" err="1" smtClean="0">
                <a:effectLst>
                  <a:outerShdw blurRad="38100" dist="38100" dir="2700000" algn="tl">
                    <a:srgbClr val="000000">
                      <a:alpha val="43137"/>
                    </a:srgbClr>
                  </a:outerShdw>
                </a:effectLst>
              </a:rPr>
              <a:t>rCAD</a:t>
            </a:r>
            <a:endParaRPr lang="en-US" sz="2800" b="1" dirty="0" smtClean="0">
              <a:effectLst>
                <a:outerShdw blurRad="38100" dist="38100" dir="2700000" algn="tl">
                  <a:srgbClr val="000000">
                    <a:alpha val="43137"/>
                  </a:srgbClr>
                </a:outerShdw>
              </a:effectLst>
            </a:endParaRPr>
          </a:p>
          <a:p>
            <a:pPr marL="742950" lvl="1" indent="-285750">
              <a:buBlip>
                <a:blip r:embed="rId2"/>
              </a:buBlip>
            </a:pPr>
            <a:r>
              <a:rPr lang="en-US" sz="2000" dirty="0">
                <a:solidFill>
                  <a:srgbClr val="0000FF"/>
                </a:solidFill>
                <a:effectLst>
                  <a:outerShdw blurRad="38100" dist="38100" dir="2700000" algn="tl">
                    <a:srgbClr val="000000">
                      <a:alpha val="43137"/>
                    </a:srgbClr>
                  </a:outerShdw>
                </a:effectLst>
              </a:rPr>
              <a:t>Alignment editor</a:t>
            </a:r>
          </a:p>
          <a:p>
            <a:pPr marL="742950" lvl="1" indent="-285750">
              <a:buBlip>
                <a:blip r:embed="rId2"/>
              </a:buBlip>
            </a:pPr>
            <a:r>
              <a:rPr lang="en-US" sz="2000" dirty="0" smtClean="0">
                <a:solidFill>
                  <a:srgbClr val="0000FF"/>
                </a:solidFill>
                <a:effectLst>
                  <a:outerShdw blurRad="38100" dist="38100" dir="2700000" algn="tl">
                    <a:srgbClr val="000000">
                      <a:alpha val="43137"/>
                    </a:srgbClr>
                  </a:outerShdw>
                </a:effectLst>
              </a:rPr>
              <a:t>CRW </a:t>
            </a:r>
            <a:r>
              <a:rPr lang="en-US" sz="2000" dirty="0">
                <a:solidFill>
                  <a:srgbClr val="0000FF"/>
                </a:solidFill>
                <a:effectLst>
                  <a:outerShdw blurRad="38100" dist="38100" dir="2700000" algn="tl">
                    <a:srgbClr val="000000">
                      <a:alpha val="43137"/>
                    </a:srgbClr>
                  </a:outerShdw>
                </a:effectLst>
              </a:rPr>
              <a:t>Site</a:t>
            </a:r>
          </a:p>
          <a:p>
            <a:pPr marL="742950" lvl="1" indent="-285750">
              <a:buBlip>
                <a:blip r:embed="rId2"/>
              </a:buBlip>
            </a:pPr>
            <a:r>
              <a:rPr lang="en-US" sz="2000" dirty="0" smtClean="0">
                <a:effectLst>
                  <a:outerShdw blurRad="38100" dist="38100" dir="2700000" algn="tl">
                    <a:srgbClr val="000000">
                      <a:alpha val="43137"/>
                    </a:srgbClr>
                  </a:outerShdw>
                </a:effectLst>
              </a:rPr>
              <a:t>Enhanced covariation analysis with </a:t>
            </a:r>
            <a:r>
              <a:rPr lang="en-US" sz="2000" dirty="0" smtClean="0">
                <a:solidFill>
                  <a:srgbClr val="0000FF"/>
                </a:solidFill>
                <a:effectLst>
                  <a:outerShdw blurRad="38100" dist="38100" dir="2700000" algn="tl">
                    <a:srgbClr val="000000">
                      <a:alpha val="43137"/>
                    </a:srgbClr>
                  </a:outerShdw>
                </a:effectLst>
              </a:rPr>
              <a:t>Phylogenetic Events Counting (PEC)</a:t>
            </a:r>
          </a:p>
          <a:p>
            <a:pPr marL="742950" lvl="1" indent="-285750">
              <a:buBlip>
                <a:blip r:embed="rId2"/>
              </a:buBlip>
            </a:pPr>
            <a:r>
              <a:rPr lang="en-US" sz="2000" dirty="0" smtClean="0">
                <a:effectLst>
                  <a:outerShdw blurRad="38100" dist="38100" dir="2700000" algn="tl">
                    <a:srgbClr val="000000">
                      <a:alpha val="43137"/>
                    </a:srgbClr>
                  </a:outerShdw>
                </a:effectLst>
              </a:rPr>
              <a:t>Improvements in the </a:t>
            </a:r>
            <a:r>
              <a:rPr lang="en-US" sz="2000" dirty="0" smtClean="0">
                <a:solidFill>
                  <a:srgbClr val="0000FF"/>
                </a:solidFill>
                <a:effectLst>
                  <a:outerShdw blurRad="38100" dist="38100" dir="2700000" algn="tl">
                    <a:srgbClr val="000000">
                      <a:alpha val="43137"/>
                    </a:srgbClr>
                  </a:outerShdw>
                </a:effectLst>
              </a:rPr>
              <a:t>template-based alignment</a:t>
            </a:r>
          </a:p>
          <a:p>
            <a:pPr marL="742950" lvl="1" indent="-285750">
              <a:buBlip>
                <a:blip r:embed="rId2"/>
              </a:buBlip>
            </a:pPr>
            <a:r>
              <a:rPr lang="en-US" sz="2000" dirty="0" smtClean="0">
                <a:solidFill>
                  <a:srgbClr val="0000FF"/>
                </a:solidFill>
                <a:effectLst>
                  <a:outerShdw blurRad="38100" dist="38100" dir="2700000" algn="tl">
                    <a:srgbClr val="000000">
                      <a:alpha val="43137"/>
                    </a:srgbClr>
                  </a:outerShdw>
                </a:effectLst>
              </a:rPr>
              <a:t>Structural statistics </a:t>
            </a:r>
            <a:r>
              <a:rPr lang="en-US" sz="2000" dirty="0" smtClean="0">
                <a:effectLst>
                  <a:outerShdw blurRad="38100" dist="38100" dir="2700000" algn="tl">
                    <a:srgbClr val="000000">
                      <a:alpha val="43137"/>
                    </a:srgbClr>
                  </a:outerShdw>
                </a:effectLst>
              </a:rPr>
              <a:t>that reveal biases in the distribution of sequences within different structural motifs.</a:t>
            </a:r>
          </a:p>
          <a:p>
            <a:pPr marL="742950" lvl="1" indent="-285750">
              <a:buBlip>
                <a:blip r:embed="rId2"/>
              </a:buBlip>
            </a:pPr>
            <a:r>
              <a:rPr lang="en-US" sz="2000" dirty="0" smtClean="0">
                <a:solidFill>
                  <a:srgbClr val="0000FF"/>
                </a:solidFill>
                <a:effectLst>
                  <a:outerShdw blurRad="38100" dist="38100" dir="2700000" algn="tl">
                    <a:srgbClr val="000000">
                      <a:alpha val="43137"/>
                    </a:srgbClr>
                  </a:outerShdw>
                </a:effectLst>
              </a:rPr>
              <a:t>Structural potentials </a:t>
            </a:r>
            <a:r>
              <a:rPr lang="en-US" sz="2000" dirty="0" smtClean="0">
                <a:effectLst>
                  <a:outerShdw blurRad="38100" dist="38100" dir="2700000" algn="tl">
                    <a:srgbClr val="000000">
                      <a:alpha val="43137"/>
                    </a:srgbClr>
                  </a:outerShdw>
                </a:effectLst>
              </a:rPr>
              <a:t>that improve the prediction of an RNA secondary structure from a single </a:t>
            </a:r>
            <a:r>
              <a:rPr lang="en-US" sz="2000" dirty="0">
                <a:effectLst>
                  <a:outerShdw blurRad="38100" dist="38100" dir="2700000" algn="tl">
                    <a:srgbClr val="000000">
                      <a:alpha val="43137"/>
                    </a:srgbClr>
                  </a:outerShdw>
                </a:effectLst>
              </a:rPr>
              <a:t>sequence (</a:t>
            </a:r>
            <a:r>
              <a:rPr lang="en-US" sz="2000" dirty="0">
                <a:solidFill>
                  <a:srgbClr val="0000FF"/>
                </a:solidFill>
                <a:effectLst>
                  <a:outerShdw blurRad="38100" dist="38100" dir="2700000" algn="tl">
                    <a:srgbClr val="000000">
                      <a:alpha val="43137"/>
                    </a:srgbClr>
                  </a:outerShdw>
                </a:effectLst>
              </a:rPr>
              <a:t>RNA Folding</a:t>
            </a:r>
            <a:r>
              <a:rPr lang="en-US" sz="2000" dirty="0" smtClean="0">
                <a:effectLst>
                  <a:outerShdw blurRad="38100" dist="38100" dir="2700000" algn="tl">
                    <a:srgbClr val="000000">
                      <a:alpha val="43137"/>
                    </a:srgbClr>
                  </a:outerShdw>
                </a:effectLst>
              </a:rPr>
              <a:t>).</a:t>
            </a:r>
          </a:p>
        </p:txBody>
      </p:sp>
      <p:sp>
        <p:nvSpPr>
          <p:cNvPr id="4" name="TextBox 3"/>
          <p:cNvSpPr txBox="1"/>
          <p:nvPr/>
        </p:nvSpPr>
        <p:spPr>
          <a:xfrm>
            <a:off x="2914915" y="94357"/>
            <a:ext cx="3388390" cy="707886"/>
          </a:xfrm>
          <a:prstGeom prst="rect">
            <a:avLst/>
          </a:prstGeom>
          <a:noFill/>
        </p:spPr>
        <p:txBody>
          <a:bodyPr wrap="square" rtlCol="0">
            <a:spAutoFit/>
          </a:bodyPr>
          <a:lstStyle/>
          <a:p>
            <a:r>
              <a:rPr lang="en-US" sz="4000" b="1" dirty="0" smtClean="0">
                <a:solidFill>
                  <a:srgbClr val="C00000"/>
                </a:solidFill>
                <a:effectLst>
                  <a:outerShdw blurRad="38100" dist="38100" dir="2700000" algn="tl">
                    <a:srgbClr val="000000">
                      <a:alpha val="43137"/>
                    </a:srgbClr>
                  </a:outerShdw>
                </a:effectLst>
              </a:rPr>
              <a:t>Major Topics</a:t>
            </a:r>
            <a:endParaRPr lang="en-US" sz="40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65214528"/>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51233" y="1143000"/>
            <a:ext cx="8640367" cy="5562600"/>
            <a:chOff x="351233" y="1143000"/>
            <a:chExt cx="8640367" cy="556260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1233" y="1143000"/>
              <a:ext cx="8640367" cy="55626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8156" y="3801534"/>
              <a:ext cx="5345289" cy="2438400"/>
            </a:xfrm>
            <a:prstGeom prst="rect">
              <a:avLst/>
            </a:prstGeom>
            <a:effectLst>
              <a:outerShdw blurRad="50800" dist="38100" dir="2700000" algn="tl" rotWithShape="0">
                <a:prstClr val="black">
                  <a:alpha val="40000"/>
                </a:prstClr>
              </a:outerShdw>
            </a:effectLst>
          </p:spPr>
        </p:pic>
      </p:grpSp>
      <p:pic>
        <p:nvPicPr>
          <p:cNvPr id="6" name="Content Placeholder 5" descr="aln-schematic-20071019.png"/>
          <p:cNvPicPr>
            <a:picLocks noGrp="1" noChangeAspect="1"/>
          </p:cNvPicPr>
          <p:nvPr>
            <p:ph idx="1"/>
          </p:nvPr>
        </p:nvPicPr>
        <p:blipFill>
          <a:blip r:embed="rId4" cstate="print"/>
          <a:stretch>
            <a:fillRect/>
          </a:stretch>
        </p:blipFill>
        <p:spPr>
          <a:xfrm>
            <a:off x="234078" y="685800"/>
            <a:ext cx="3804522" cy="2362200"/>
          </a:xfrm>
        </p:spPr>
      </p:pic>
      <p:sp>
        <p:nvSpPr>
          <p:cNvPr id="7" name="Rectangle 6"/>
          <p:cNvSpPr/>
          <p:nvPr/>
        </p:nvSpPr>
        <p:spPr>
          <a:xfrm>
            <a:off x="0" y="0"/>
            <a:ext cx="9144000" cy="533399"/>
          </a:xfrm>
          <a:prstGeom prst="rect">
            <a:avLst/>
          </a:prstGeom>
          <a:gradFill>
            <a:gsLst>
              <a:gs pos="0">
                <a:srgbClr val="392B49"/>
              </a:gs>
              <a:gs pos="50000">
                <a:srgbClr val="54416B"/>
              </a:gs>
              <a:gs pos="100000">
                <a:srgbClr val="876DA7"/>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Discoveries and Applications:  Alignment Editor</a:t>
            </a:r>
            <a:endParaRPr lang="en-US" sz="3200" b="1" dirty="0"/>
          </a:p>
        </p:txBody>
      </p:sp>
    </p:spTree>
    <p:extLst>
      <p:ext uri="{BB962C8B-B14F-4D97-AF65-F5344CB8AC3E}">
        <p14:creationId xmlns:p14="http://schemas.microsoft.com/office/powerpoint/2010/main" val="3869466227"/>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33399"/>
            <a:ext cx="9144000" cy="6324601"/>
          </a:xfrm>
          <a:prstGeom prst="rect">
            <a:avLst/>
          </a:prstGeom>
          <a:effectLst>
            <a:outerShdw blurRad="50800" dist="38100" dir="2700000" algn="tl" rotWithShape="0">
              <a:prstClr val="black">
                <a:alpha val="40000"/>
              </a:prstClr>
            </a:outerShdw>
          </a:effectLst>
        </p:spPr>
      </p:pic>
      <p:sp>
        <p:nvSpPr>
          <p:cNvPr id="4" name="Rectangle 3"/>
          <p:cNvSpPr/>
          <p:nvPr/>
        </p:nvSpPr>
        <p:spPr>
          <a:xfrm>
            <a:off x="0" y="0"/>
            <a:ext cx="9144000" cy="533399"/>
          </a:xfrm>
          <a:prstGeom prst="rect">
            <a:avLst/>
          </a:prstGeom>
          <a:gradFill>
            <a:gsLst>
              <a:gs pos="0">
                <a:srgbClr val="392B49"/>
              </a:gs>
              <a:gs pos="50000">
                <a:srgbClr val="54416B"/>
              </a:gs>
              <a:gs pos="100000">
                <a:srgbClr val="876DA7"/>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Discoveries and Applications:  Alignment Editor</a:t>
            </a:r>
            <a:endParaRPr lang="en-US" sz="3200" b="1" dirty="0"/>
          </a:p>
        </p:txBody>
      </p:sp>
    </p:spTree>
    <p:extLst>
      <p:ext uri="{BB962C8B-B14F-4D97-AF65-F5344CB8AC3E}">
        <p14:creationId xmlns:p14="http://schemas.microsoft.com/office/powerpoint/2010/main" val="22064237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33399"/>
          </a:xfrm>
          <a:prstGeom prst="rect">
            <a:avLst/>
          </a:prstGeom>
          <a:gradFill>
            <a:gsLst>
              <a:gs pos="0">
                <a:srgbClr val="392B49"/>
              </a:gs>
              <a:gs pos="50000">
                <a:srgbClr val="54416B"/>
              </a:gs>
              <a:gs pos="100000">
                <a:srgbClr val="876DA7"/>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Discoveries and Applications:  CRW site</a:t>
            </a:r>
            <a:endParaRPr lang="en-US" sz="3200" b="1"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907" t="14021" r="6684" b="10581"/>
          <a:stretch/>
        </p:blipFill>
        <p:spPr bwMode="auto">
          <a:xfrm>
            <a:off x="152400" y="685800"/>
            <a:ext cx="8839200" cy="5943600"/>
          </a:xfrm>
          <a:prstGeom prst="rect">
            <a:avLst/>
          </a:prstGeom>
          <a:noFill/>
          <a:ln w="15875">
            <a:solidFill>
              <a:schemeClr val="tx1"/>
            </a:solidFill>
            <a:miter lim="800000"/>
            <a:headEnd/>
            <a:tailEnd/>
          </a:ln>
          <a:effectLst>
            <a:outerShdw blurRad="50800" dist="38100" dir="2700000" algn="tl" rotWithShape="0">
              <a:schemeClr val="tx1">
                <a:alpha val="40000"/>
              </a:scheme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9429068"/>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0" y="0"/>
            <a:ext cx="9144000" cy="0"/>
          </a:xfrm>
          <a:prstGeom prst="rect">
            <a:avLst/>
          </a:prstGeom>
          <a:solidFill>
            <a:srgbClr val="F9F9F9"/>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200299808"/>
              </p:ext>
            </p:extLst>
          </p:nvPr>
        </p:nvGraphicFramePr>
        <p:xfrm>
          <a:off x="4724400" y="927100"/>
          <a:ext cx="3581400" cy="2120902"/>
        </p:xfrm>
        <a:graphic>
          <a:graphicData uri="http://schemas.openxmlformats.org/drawingml/2006/table">
            <a:tbl>
              <a:tblPr firstRow="1" bandRow="1">
                <a:tableStyleId>{5940675A-B579-460E-94D1-54222C63F5DA}</a:tableStyleId>
              </a:tblPr>
              <a:tblGrid>
                <a:gridCol w="596900"/>
                <a:gridCol w="596900"/>
                <a:gridCol w="596900"/>
                <a:gridCol w="596900"/>
                <a:gridCol w="596900"/>
                <a:gridCol w="596900"/>
              </a:tblGrid>
              <a:tr h="376289">
                <a:tc rowSpan="2" gridSpan="2">
                  <a:txBody>
                    <a:bodyPr/>
                    <a:lstStyle/>
                    <a:p>
                      <a:pPr algn="ctr"/>
                      <a:endParaRPr lang="en-US" sz="1400" b="0" dirty="0"/>
                    </a:p>
                  </a:txBody>
                  <a:tcPr anchor="ctr"/>
                </a:tc>
                <a:tc rowSpan="2" hMerge="1">
                  <a:txBody>
                    <a:bodyPr/>
                    <a:lstStyle/>
                    <a:p>
                      <a:pPr algn="ctr"/>
                      <a:endParaRPr lang="en-US" sz="1400" b="0" dirty="0"/>
                    </a:p>
                  </a:txBody>
                  <a:tcPr anchor="ctr"/>
                </a:tc>
                <a:tc gridSpan="4">
                  <a:txBody>
                    <a:bodyPr/>
                    <a:lstStyle/>
                    <a:p>
                      <a:pPr algn="ctr"/>
                      <a:r>
                        <a:rPr lang="en-US" sz="1600" b="1" dirty="0" smtClean="0">
                          <a:solidFill>
                            <a:srgbClr val="C00000"/>
                          </a:solidFill>
                        </a:rPr>
                        <a:t>5’ Nucleotide</a:t>
                      </a:r>
                      <a:endParaRPr lang="en-US" sz="1600" b="1" dirty="0">
                        <a:solidFill>
                          <a:srgbClr val="C00000"/>
                        </a:solidFill>
                      </a:endParaRPr>
                    </a:p>
                  </a:txBody>
                  <a:tcPr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6289">
                <a:tc gridSpan="2" vMerge="1">
                  <a:txBody>
                    <a:bodyPr/>
                    <a:lstStyle/>
                    <a:p>
                      <a:pPr algn="ctr"/>
                      <a:endParaRPr lang="en-US" sz="1400" b="1" dirty="0"/>
                    </a:p>
                  </a:txBody>
                  <a:tcPr anchor="ctr"/>
                </a:tc>
                <a:tc hMerge="1" vMerge="1">
                  <a:txBody>
                    <a:bodyPr/>
                    <a:lstStyle/>
                    <a:p>
                      <a:pPr algn="ctr"/>
                      <a:endParaRPr lang="en-US" sz="1400" b="1" dirty="0"/>
                    </a:p>
                  </a:txBody>
                  <a:tcPr anchor="ctr"/>
                </a:tc>
                <a:tc>
                  <a:txBody>
                    <a:bodyPr/>
                    <a:lstStyle/>
                    <a:p>
                      <a:pPr algn="ctr"/>
                      <a:r>
                        <a:rPr lang="en-US" sz="1600" b="1" dirty="0" smtClean="0">
                          <a:solidFill>
                            <a:srgbClr val="C00000"/>
                          </a:solidFill>
                        </a:rPr>
                        <a:t>A</a:t>
                      </a:r>
                      <a:endParaRPr lang="en-US" sz="1600" b="1" dirty="0">
                        <a:solidFill>
                          <a:srgbClr val="C00000"/>
                        </a:solidFill>
                      </a:endParaRPr>
                    </a:p>
                  </a:txBody>
                  <a:tcPr anchor="ctr"/>
                </a:tc>
                <a:tc>
                  <a:txBody>
                    <a:bodyPr/>
                    <a:lstStyle/>
                    <a:p>
                      <a:pPr algn="ctr"/>
                      <a:r>
                        <a:rPr lang="en-US" sz="1600" b="1" dirty="0" smtClean="0">
                          <a:solidFill>
                            <a:srgbClr val="C00000"/>
                          </a:solidFill>
                        </a:rPr>
                        <a:t>C</a:t>
                      </a:r>
                      <a:endParaRPr lang="en-US" sz="1600" b="1" dirty="0">
                        <a:solidFill>
                          <a:srgbClr val="C00000"/>
                        </a:solidFill>
                      </a:endParaRPr>
                    </a:p>
                  </a:txBody>
                  <a:tcPr anchor="ctr"/>
                </a:tc>
                <a:tc>
                  <a:txBody>
                    <a:bodyPr/>
                    <a:lstStyle/>
                    <a:p>
                      <a:pPr algn="ctr"/>
                      <a:r>
                        <a:rPr lang="en-US" sz="1600" b="1" dirty="0" smtClean="0">
                          <a:solidFill>
                            <a:srgbClr val="C00000"/>
                          </a:solidFill>
                        </a:rPr>
                        <a:t>G</a:t>
                      </a:r>
                      <a:endParaRPr lang="en-US" sz="1600" b="1" dirty="0">
                        <a:solidFill>
                          <a:srgbClr val="C00000"/>
                        </a:solidFill>
                      </a:endParaRPr>
                    </a:p>
                  </a:txBody>
                  <a:tcPr anchor="ctr"/>
                </a:tc>
                <a:tc>
                  <a:txBody>
                    <a:bodyPr/>
                    <a:lstStyle/>
                    <a:p>
                      <a:pPr algn="ctr"/>
                      <a:r>
                        <a:rPr lang="en-US" sz="1600" b="1" dirty="0" smtClean="0">
                          <a:solidFill>
                            <a:srgbClr val="C00000"/>
                          </a:solidFill>
                        </a:rPr>
                        <a:t>U</a:t>
                      </a:r>
                      <a:endParaRPr lang="en-US" sz="1600" b="1" dirty="0">
                        <a:solidFill>
                          <a:srgbClr val="C00000"/>
                        </a:solidFill>
                      </a:endParaRPr>
                    </a:p>
                  </a:txBody>
                  <a:tcPr anchor="ctr"/>
                </a:tc>
              </a:tr>
              <a:tr h="342081">
                <a:tc rowSpan="4">
                  <a:txBody>
                    <a:bodyPr/>
                    <a:lstStyle/>
                    <a:p>
                      <a:pPr algn="ctr"/>
                      <a:r>
                        <a:rPr lang="en-US" sz="1400" b="1" dirty="0" smtClean="0">
                          <a:solidFill>
                            <a:srgbClr val="C00000"/>
                          </a:solidFill>
                        </a:rPr>
                        <a:t>3’ Nucleotide</a:t>
                      </a:r>
                      <a:endParaRPr lang="en-US" sz="1400" b="1" dirty="0">
                        <a:solidFill>
                          <a:srgbClr val="C00000"/>
                        </a:solidFill>
                      </a:endParaRPr>
                    </a:p>
                  </a:txBody>
                  <a:tcPr vert="vert270" anchor="ctr"/>
                </a:tc>
                <a:tc>
                  <a:txBody>
                    <a:bodyPr/>
                    <a:lstStyle/>
                    <a:p>
                      <a:pPr algn="ctr"/>
                      <a:r>
                        <a:rPr lang="en-US" sz="1400" b="1" dirty="0" smtClean="0">
                          <a:solidFill>
                            <a:srgbClr val="C00000"/>
                          </a:solidFill>
                        </a:rPr>
                        <a:t>A</a:t>
                      </a:r>
                      <a:endParaRPr lang="en-US" sz="1400" b="1" dirty="0">
                        <a:solidFill>
                          <a:srgbClr val="C00000"/>
                        </a:solidFill>
                      </a:endParaRPr>
                    </a:p>
                  </a:txBody>
                  <a:tcPr anchor="ctr"/>
                </a:tc>
                <a:tc>
                  <a:txBody>
                    <a:bodyPr/>
                    <a:lstStyle/>
                    <a:p>
                      <a:pPr algn="ctr"/>
                      <a:r>
                        <a:rPr lang="en-US" sz="1200" b="1" dirty="0" smtClean="0"/>
                        <a:t>0</a:t>
                      </a:r>
                      <a:endParaRPr lang="en-US" sz="1200" b="1" dirty="0"/>
                    </a:p>
                  </a:txBody>
                  <a:tcPr anchor="ctr"/>
                </a:tc>
                <a:tc>
                  <a:txBody>
                    <a:bodyPr/>
                    <a:lstStyle/>
                    <a:p>
                      <a:pPr algn="ctr"/>
                      <a:r>
                        <a:rPr lang="en-US" sz="1200" b="1" dirty="0" smtClean="0"/>
                        <a:t>0</a:t>
                      </a:r>
                      <a:endParaRPr lang="en-US" sz="1200" b="1" dirty="0"/>
                    </a:p>
                  </a:txBody>
                  <a:tcPr anchor="ctr"/>
                </a:tc>
                <a:tc>
                  <a:txBody>
                    <a:bodyPr/>
                    <a:lstStyle/>
                    <a:p>
                      <a:pPr algn="ctr"/>
                      <a:r>
                        <a:rPr lang="en-US" sz="1200" b="1" dirty="0" smtClean="0"/>
                        <a:t>0</a:t>
                      </a:r>
                      <a:endParaRPr lang="en-US" sz="1200" b="1" dirty="0"/>
                    </a:p>
                  </a:txBody>
                  <a:tcPr anchor="ctr"/>
                </a:tc>
                <a:tc>
                  <a:txBody>
                    <a:bodyPr/>
                    <a:lstStyle/>
                    <a:p>
                      <a:pPr algn="ctr"/>
                      <a:r>
                        <a:rPr lang="en-US" sz="1200" b="1" dirty="0" smtClean="0"/>
                        <a:t>0</a:t>
                      </a:r>
                      <a:endParaRPr lang="en-US" sz="1200" b="1" dirty="0"/>
                    </a:p>
                  </a:txBody>
                  <a:tcPr anchor="ctr"/>
                </a:tc>
              </a:tr>
              <a:tr h="342081">
                <a:tc vMerge="1">
                  <a:txBody>
                    <a:bodyPr/>
                    <a:lstStyle/>
                    <a:p>
                      <a:endParaRPr lang="en-US" dirty="0"/>
                    </a:p>
                  </a:txBody>
                  <a:tcPr/>
                </a:tc>
                <a:tc>
                  <a:txBody>
                    <a:bodyPr/>
                    <a:lstStyle/>
                    <a:p>
                      <a:pPr algn="ctr"/>
                      <a:r>
                        <a:rPr lang="en-US" sz="1400" b="1" dirty="0" smtClean="0">
                          <a:solidFill>
                            <a:srgbClr val="C00000"/>
                          </a:solidFill>
                        </a:rPr>
                        <a:t>C</a:t>
                      </a:r>
                      <a:endParaRPr lang="en-US" sz="1400" b="1" dirty="0">
                        <a:solidFill>
                          <a:srgbClr val="C00000"/>
                        </a:solidFill>
                      </a:endParaRPr>
                    </a:p>
                  </a:txBody>
                  <a:tcPr anchor="ctr"/>
                </a:tc>
                <a:tc>
                  <a:txBody>
                    <a:bodyPr/>
                    <a:lstStyle/>
                    <a:p>
                      <a:pPr algn="ctr"/>
                      <a:r>
                        <a:rPr lang="en-US" sz="1200" b="1" dirty="0" smtClean="0"/>
                        <a:t>0</a:t>
                      </a:r>
                      <a:endParaRPr lang="en-US" sz="1200" b="1" dirty="0"/>
                    </a:p>
                  </a:txBody>
                  <a:tcPr anchor="ctr"/>
                </a:tc>
                <a:tc>
                  <a:txBody>
                    <a:bodyPr/>
                    <a:lstStyle/>
                    <a:p>
                      <a:pPr algn="ctr"/>
                      <a:r>
                        <a:rPr lang="en-US" sz="1200" b="1" dirty="0" smtClean="0"/>
                        <a:t>0</a:t>
                      </a:r>
                      <a:endParaRPr lang="en-US" sz="1200" b="1" dirty="0"/>
                    </a:p>
                  </a:txBody>
                  <a:tcPr anchor="ctr"/>
                </a:tc>
                <a:tc>
                  <a:txBody>
                    <a:bodyPr/>
                    <a:lstStyle/>
                    <a:p>
                      <a:pPr algn="ctr"/>
                      <a:r>
                        <a:rPr lang="en-US" sz="1200" b="1" dirty="0" smtClean="0"/>
                        <a:t>33.3%</a:t>
                      </a:r>
                      <a:endParaRPr lang="en-US" sz="1200" b="1" dirty="0"/>
                    </a:p>
                  </a:txBody>
                  <a:tcPr anchor="ctr"/>
                </a:tc>
                <a:tc>
                  <a:txBody>
                    <a:bodyPr/>
                    <a:lstStyle/>
                    <a:p>
                      <a:pPr algn="ctr"/>
                      <a:r>
                        <a:rPr lang="en-US" sz="1200" b="1" dirty="0" smtClean="0"/>
                        <a:t>0</a:t>
                      </a:r>
                      <a:endParaRPr lang="en-US" sz="1200" b="1" dirty="0"/>
                    </a:p>
                  </a:txBody>
                  <a:tcPr anchor="ctr"/>
                </a:tc>
              </a:tr>
              <a:tr h="342081">
                <a:tc vMerge="1">
                  <a:txBody>
                    <a:bodyPr/>
                    <a:lstStyle/>
                    <a:p>
                      <a:endParaRPr lang="en-US" dirty="0"/>
                    </a:p>
                  </a:txBody>
                  <a:tcPr/>
                </a:tc>
                <a:tc>
                  <a:txBody>
                    <a:bodyPr/>
                    <a:lstStyle/>
                    <a:p>
                      <a:pPr algn="ctr"/>
                      <a:r>
                        <a:rPr lang="en-US" sz="1400" b="1" dirty="0" smtClean="0">
                          <a:solidFill>
                            <a:srgbClr val="C00000"/>
                          </a:solidFill>
                        </a:rPr>
                        <a:t>G</a:t>
                      </a:r>
                      <a:endParaRPr lang="en-US" sz="1400" b="1" dirty="0">
                        <a:solidFill>
                          <a:srgbClr val="C00000"/>
                        </a:solidFill>
                      </a:endParaRPr>
                    </a:p>
                  </a:txBody>
                  <a:tcPr anchor="ctr"/>
                </a:tc>
                <a:tc>
                  <a:txBody>
                    <a:bodyPr/>
                    <a:lstStyle/>
                    <a:p>
                      <a:pPr algn="ctr"/>
                      <a:r>
                        <a:rPr lang="en-US" sz="1200" b="1" dirty="0" smtClean="0"/>
                        <a:t>0</a:t>
                      </a:r>
                      <a:endParaRPr lang="en-US" sz="1200" b="1" dirty="0"/>
                    </a:p>
                  </a:txBody>
                  <a:tcPr anchor="ctr"/>
                </a:tc>
                <a:tc>
                  <a:txBody>
                    <a:bodyPr/>
                    <a:lstStyle/>
                    <a:p>
                      <a:pPr algn="ctr"/>
                      <a:r>
                        <a:rPr lang="en-US" sz="1200" b="1" dirty="0" smtClean="0"/>
                        <a:t>33.3%</a:t>
                      </a:r>
                      <a:endParaRPr lang="en-US" sz="1200" b="1" dirty="0"/>
                    </a:p>
                  </a:txBody>
                  <a:tcPr anchor="ctr"/>
                </a:tc>
                <a:tc>
                  <a:txBody>
                    <a:bodyPr/>
                    <a:lstStyle/>
                    <a:p>
                      <a:pPr algn="ctr"/>
                      <a:r>
                        <a:rPr lang="en-US" sz="1200" b="1" dirty="0" smtClean="0"/>
                        <a:t>0</a:t>
                      </a:r>
                      <a:endParaRPr lang="en-US" sz="1200" b="1" dirty="0"/>
                    </a:p>
                  </a:txBody>
                  <a:tcPr anchor="ctr"/>
                </a:tc>
                <a:tc>
                  <a:txBody>
                    <a:bodyPr/>
                    <a:lstStyle/>
                    <a:p>
                      <a:pPr algn="ctr"/>
                      <a:r>
                        <a:rPr lang="en-US" sz="1200" b="1" dirty="0" smtClean="0"/>
                        <a:t>0</a:t>
                      </a:r>
                      <a:endParaRPr lang="en-US" sz="1200" b="1" dirty="0"/>
                    </a:p>
                  </a:txBody>
                  <a:tcPr anchor="ctr"/>
                </a:tc>
              </a:tr>
              <a:tr h="342081">
                <a:tc vMerge="1">
                  <a:txBody>
                    <a:bodyPr/>
                    <a:lstStyle/>
                    <a:p>
                      <a:endParaRPr lang="en-US" dirty="0"/>
                    </a:p>
                  </a:txBody>
                  <a:tcPr/>
                </a:tc>
                <a:tc>
                  <a:txBody>
                    <a:bodyPr/>
                    <a:lstStyle/>
                    <a:p>
                      <a:pPr algn="ctr"/>
                      <a:r>
                        <a:rPr lang="en-US" sz="1400" b="1" dirty="0" smtClean="0">
                          <a:solidFill>
                            <a:srgbClr val="C00000"/>
                          </a:solidFill>
                        </a:rPr>
                        <a:t>U</a:t>
                      </a:r>
                      <a:endParaRPr lang="en-US" sz="1400" b="1" dirty="0">
                        <a:solidFill>
                          <a:srgbClr val="C00000"/>
                        </a:solidFill>
                      </a:endParaRPr>
                    </a:p>
                  </a:txBody>
                  <a:tcPr anchor="ctr"/>
                </a:tc>
                <a:tc>
                  <a:txBody>
                    <a:bodyPr/>
                    <a:lstStyle/>
                    <a:p>
                      <a:pPr algn="ctr"/>
                      <a:r>
                        <a:rPr lang="en-US" sz="1200" b="1" dirty="0" smtClean="0"/>
                        <a:t>33.3%</a:t>
                      </a:r>
                      <a:endParaRPr lang="en-US" sz="1200" b="1" dirty="0"/>
                    </a:p>
                  </a:txBody>
                  <a:tcPr anchor="ctr"/>
                </a:tc>
                <a:tc>
                  <a:txBody>
                    <a:bodyPr/>
                    <a:lstStyle/>
                    <a:p>
                      <a:pPr algn="ctr"/>
                      <a:r>
                        <a:rPr lang="en-US" sz="1200" b="1" dirty="0" smtClean="0"/>
                        <a:t>0</a:t>
                      </a:r>
                      <a:endParaRPr lang="en-US" sz="1200" b="1" dirty="0"/>
                    </a:p>
                  </a:txBody>
                  <a:tcPr anchor="ctr"/>
                </a:tc>
                <a:tc>
                  <a:txBody>
                    <a:bodyPr/>
                    <a:lstStyle/>
                    <a:p>
                      <a:pPr algn="ctr"/>
                      <a:r>
                        <a:rPr lang="en-US" sz="1200" b="1" dirty="0" smtClean="0"/>
                        <a:t>0</a:t>
                      </a:r>
                      <a:endParaRPr lang="en-US" sz="1200" b="1" dirty="0"/>
                    </a:p>
                  </a:txBody>
                  <a:tcPr anchor="ctr"/>
                </a:tc>
                <a:tc>
                  <a:txBody>
                    <a:bodyPr/>
                    <a:lstStyle/>
                    <a:p>
                      <a:pPr algn="ctr"/>
                      <a:r>
                        <a:rPr lang="en-US" sz="1200" b="1" dirty="0" smtClean="0"/>
                        <a:t>0</a:t>
                      </a:r>
                      <a:endParaRPr lang="en-US" sz="1200" b="1" dirty="0"/>
                    </a:p>
                  </a:txBody>
                  <a:tcPr anchor="ctr"/>
                </a:tc>
              </a:tr>
            </a:tbl>
          </a:graphicData>
        </a:graphic>
      </p:graphicFrame>
      <p:grpSp>
        <p:nvGrpSpPr>
          <p:cNvPr id="2" name="Group 64"/>
          <p:cNvGrpSpPr/>
          <p:nvPr/>
        </p:nvGrpSpPr>
        <p:grpSpPr>
          <a:xfrm>
            <a:off x="228600" y="3568700"/>
            <a:ext cx="3742189" cy="2438400"/>
            <a:chOff x="609600" y="3886200"/>
            <a:chExt cx="3742189" cy="2438400"/>
          </a:xfrm>
        </p:grpSpPr>
        <p:sp>
          <p:nvSpPr>
            <p:cNvPr id="8" name="Oval 7"/>
            <p:cNvSpPr/>
            <p:nvPr/>
          </p:nvSpPr>
          <p:spPr>
            <a:xfrm>
              <a:off x="609600" y="4707622"/>
              <a:ext cx="1447800" cy="762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Root</a:t>
              </a:r>
            </a:p>
            <a:p>
              <a:pPr algn="ctr"/>
              <a:r>
                <a:rPr lang="en-US" sz="1100" b="1" dirty="0" smtClean="0">
                  <a:solidFill>
                    <a:schemeClr val="tx1"/>
                  </a:solidFill>
                </a:rPr>
                <a:t>33%  G:C</a:t>
              </a:r>
            </a:p>
            <a:p>
              <a:pPr algn="ctr"/>
              <a:r>
                <a:rPr lang="en-US" sz="1100" b="1" dirty="0" smtClean="0">
                  <a:solidFill>
                    <a:schemeClr val="tx1"/>
                  </a:solidFill>
                </a:rPr>
                <a:t>33%  A:U</a:t>
              </a:r>
            </a:p>
            <a:p>
              <a:pPr algn="ctr"/>
              <a:r>
                <a:rPr lang="en-US" sz="1100" b="1" dirty="0" smtClean="0">
                  <a:solidFill>
                    <a:schemeClr val="tx1"/>
                  </a:solidFill>
                </a:rPr>
                <a:t>33%  C:G</a:t>
              </a:r>
              <a:endParaRPr lang="en-US" sz="1100" b="1" dirty="0">
                <a:solidFill>
                  <a:schemeClr val="tx1"/>
                </a:solidFill>
              </a:endParaRPr>
            </a:p>
          </p:txBody>
        </p:sp>
        <p:sp>
          <p:nvSpPr>
            <p:cNvPr id="9" name="Oval 8"/>
            <p:cNvSpPr/>
            <p:nvPr/>
          </p:nvSpPr>
          <p:spPr>
            <a:xfrm>
              <a:off x="3048000" y="5562600"/>
              <a:ext cx="1295400" cy="76200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smtClean="0">
                  <a:solidFill>
                    <a:schemeClr val="tx1"/>
                  </a:solidFill>
                </a:rPr>
                <a:t>Eukaryota</a:t>
              </a:r>
              <a:endParaRPr lang="en-US" sz="1200" b="1" dirty="0" smtClean="0">
                <a:solidFill>
                  <a:schemeClr val="tx1"/>
                </a:solidFill>
              </a:endParaRPr>
            </a:p>
            <a:p>
              <a:pPr algn="ctr"/>
              <a:r>
                <a:rPr lang="en-US" sz="1200" b="1" dirty="0" smtClean="0">
                  <a:solidFill>
                    <a:schemeClr val="tx1"/>
                  </a:solidFill>
                </a:rPr>
                <a:t>33% A:U</a:t>
              </a:r>
              <a:endParaRPr lang="en-US" sz="1200" b="1" dirty="0">
                <a:solidFill>
                  <a:schemeClr val="tx1"/>
                </a:solidFill>
              </a:endParaRPr>
            </a:p>
          </p:txBody>
        </p:sp>
        <p:sp>
          <p:nvSpPr>
            <p:cNvPr id="10" name="Oval 9"/>
            <p:cNvSpPr/>
            <p:nvPr/>
          </p:nvSpPr>
          <p:spPr>
            <a:xfrm>
              <a:off x="3022833" y="4716011"/>
              <a:ext cx="1328956" cy="745222"/>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smtClean="0">
                  <a:solidFill>
                    <a:schemeClr val="tx1"/>
                  </a:solidFill>
                </a:rPr>
                <a:t>Archaea</a:t>
              </a:r>
              <a:endParaRPr lang="en-US" sz="1200" b="1" dirty="0" smtClean="0">
                <a:solidFill>
                  <a:schemeClr val="tx1"/>
                </a:solidFill>
              </a:endParaRPr>
            </a:p>
            <a:p>
              <a:pPr algn="ctr"/>
              <a:r>
                <a:rPr lang="en-US" sz="1200" b="1" dirty="0" smtClean="0">
                  <a:solidFill>
                    <a:schemeClr val="tx1"/>
                  </a:solidFill>
                </a:rPr>
                <a:t>33% C:G</a:t>
              </a:r>
              <a:endParaRPr lang="en-US" sz="1200" b="1" dirty="0">
                <a:solidFill>
                  <a:schemeClr val="tx1"/>
                </a:solidFill>
              </a:endParaRPr>
            </a:p>
          </p:txBody>
        </p:sp>
        <p:sp>
          <p:nvSpPr>
            <p:cNvPr id="11" name="Oval 10"/>
            <p:cNvSpPr/>
            <p:nvPr/>
          </p:nvSpPr>
          <p:spPr>
            <a:xfrm>
              <a:off x="2971800" y="3886200"/>
              <a:ext cx="1371600" cy="7620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Bacteria</a:t>
              </a:r>
              <a:br>
                <a:rPr lang="en-US" sz="1200" b="1" dirty="0" smtClean="0">
                  <a:solidFill>
                    <a:schemeClr val="tx1"/>
                  </a:solidFill>
                </a:rPr>
              </a:br>
              <a:r>
                <a:rPr lang="en-US" sz="1200" b="1" dirty="0" smtClean="0">
                  <a:solidFill>
                    <a:schemeClr val="tx1"/>
                  </a:solidFill>
                </a:rPr>
                <a:t>33% G:C</a:t>
              </a:r>
              <a:endParaRPr lang="en-US" sz="1200" b="1" dirty="0">
                <a:solidFill>
                  <a:schemeClr val="tx1"/>
                </a:solidFill>
              </a:endParaRPr>
            </a:p>
          </p:txBody>
        </p:sp>
        <p:cxnSp>
          <p:nvCxnSpPr>
            <p:cNvPr id="13" name="Straight Connector 12"/>
            <p:cNvCxnSpPr>
              <a:stCxn id="8" idx="7"/>
              <a:endCxn id="11" idx="2"/>
            </p:cNvCxnSpPr>
            <p:nvPr/>
          </p:nvCxnSpPr>
          <p:spPr>
            <a:xfrm rot="5400000" flipH="1" flipV="1">
              <a:off x="2132580" y="3979994"/>
              <a:ext cx="552014" cy="112642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8" idx="6"/>
              <a:endCxn id="8" idx="6"/>
            </p:cNvCxnSpPr>
            <p:nvPr/>
          </p:nvCxnSpPr>
          <p:spPr>
            <a:xfrm>
              <a:off x="2057400" y="5088622"/>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8" idx="6"/>
              <a:endCxn id="10" idx="2"/>
            </p:cNvCxnSpPr>
            <p:nvPr/>
          </p:nvCxnSpPr>
          <p:spPr>
            <a:xfrm>
              <a:off x="2057400" y="5088622"/>
              <a:ext cx="965433"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8" idx="5"/>
              <a:endCxn id="9" idx="2"/>
            </p:cNvCxnSpPr>
            <p:nvPr/>
          </p:nvCxnSpPr>
          <p:spPr>
            <a:xfrm rot="16200000" flipH="1">
              <a:off x="2153902" y="5049502"/>
              <a:ext cx="585570" cy="120262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9" name="Oval 28"/>
          <p:cNvSpPr/>
          <p:nvPr/>
        </p:nvSpPr>
        <p:spPr>
          <a:xfrm>
            <a:off x="4191000" y="4474710"/>
            <a:ext cx="1447800" cy="77467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Root</a:t>
            </a:r>
          </a:p>
          <a:p>
            <a:pPr algn="ctr"/>
            <a:r>
              <a:rPr lang="en-US" sz="1100" b="1" dirty="0" smtClean="0">
                <a:solidFill>
                  <a:schemeClr val="tx1"/>
                </a:solidFill>
              </a:rPr>
              <a:t>33%  G:C</a:t>
            </a:r>
          </a:p>
          <a:p>
            <a:pPr algn="ctr"/>
            <a:r>
              <a:rPr lang="en-US" sz="1100" b="1" dirty="0" smtClean="0">
                <a:solidFill>
                  <a:schemeClr val="tx1"/>
                </a:solidFill>
              </a:rPr>
              <a:t>33%  A:U</a:t>
            </a:r>
          </a:p>
          <a:p>
            <a:pPr algn="ctr"/>
            <a:r>
              <a:rPr lang="en-US" sz="1100" b="1" dirty="0" smtClean="0">
                <a:solidFill>
                  <a:schemeClr val="tx1"/>
                </a:solidFill>
              </a:rPr>
              <a:t>33%  C:G</a:t>
            </a:r>
            <a:endParaRPr lang="en-US" sz="1100" b="1" dirty="0">
              <a:solidFill>
                <a:schemeClr val="tx1"/>
              </a:solidFill>
            </a:endParaRPr>
          </a:p>
        </p:txBody>
      </p:sp>
      <p:sp>
        <p:nvSpPr>
          <p:cNvPr id="30" name="Oval 29"/>
          <p:cNvSpPr/>
          <p:nvPr/>
        </p:nvSpPr>
        <p:spPr>
          <a:xfrm>
            <a:off x="6079222" y="5541511"/>
            <a:ext cx="1371600" cy="770389"/>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smtClean="0">
                <a:solidFill>
                  <a:schemeClr val="tx1"/>
                </a:solidFill>
              </a:rPr>
              <a:t>Eukaryota</a:t>
            </a:r>
            <a:endParaRPr lang="en-US" sz="1200" b="1" dirty="0" smtClean="0">
              <a:solidFill>
                <a:schemeClr val="tx1"/>
              </a:solidFill>
            </a:endParaRPr>
          </a:p>
          <a:p>
            <a:pPr algn="ctr"/>
            <a:r>
              <a:rPr lang="en-US" sz="1000" b="1" dirty="0" smtClean="0">
                <a:solidFill>
                  <a:schemeClr val="tx1"/>
                </a:solidFill>
              </a:rPr>
              <a:t>11% G:C</a:t>
            </a:r>
          </a:p>
          <a:p>
            <a:pPr algn="ctr"/>
            <a:r>
              <a:rPr lang="en-US" sz="1000" b="1" dirty="0" smtClean="0">
                <a:solidFill>
                  <a:schemeClr val="tx1"/>
                </a:solidFill>
              </a:rPr>
              <a:t> 11% A:U</a:t>
            </a:r>
          </a:p>
          <a:p>
            <a:pPr algn="ctr"/>
            <a:r>
              <a:rPr lang="en-US" sz="1000" b="1" dirty="0" smtClean="0">
                <a:solidFill>
                  <a:schemeClr val="tx1"/>
                </a:solidFill>
              </a:rPr>
              <a:t> 11% C:G</a:t>
            </a:r>
            <a:endParaRPr lang="en-US" sz="1200" b="1" dirty="0">
              <a:solidFill>
                <a:schemeClr val="tx1"/>
              </a:solidFill>
            </a:endParaRPr>
          </a:p>
        </p:txBody>
      </p:sp>
      <p:sp>
        <p:nvSpPr>
          <p:cNvPr id="31" name="Oval 30"/>
          <p:cNvSpPr/>
          <p:nvPr/>
        </p:nvSpPr>
        <p:spPr>
          <a:xfrm>
            <a:off x="5986244" y="4483100"/>
            <a:ext cx="1405156" cy="745222"/>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smtClean="0">
                <a:solidFill>
                  <a:schemeClr val="tx1"/>
                </a:solidFill>
              </a:rPr>
              <a:t>Archaea</a:t>
            </a:r>
            <a:endParaRPr lang="en-US" sz="1200" b="1" dirty="0" smtClean="0">
              <a:solidFill>
                <a:schemeClr val="tx1"/>
              </a:solidFill>
            </a:endParaRPr>
          </a:p>
          <a:p>
            <a:pPr algn="ctr"/>
            <a:r>
              <a:rPr lang="en-US" sz="1000" b="1" dirty="0" smtClean="0">
                <a:solidFill>
                  <a:schemeClr val="tx1"/>
                </a:solidFill>
              </a:rPr>
              <a:t>  11% G:C</a:t>
            </a:r>
          </a:p>
          <a:p>
            <a:pPr algn="ctr"/>
            <a:r>
              <a:rPr lang="en-US" sz="1000" b="1" dirty="0" smtClean="0">
                <a:solidFill>
                  <a:schemeClr val="tx1"/>
                </a:solidFill>
              </a:rPr>
              <a:t>  11% A:U</a:t>
            </a:r>
          </a:p>
          <a:p>
            <a:pPr algn="ctr"/>
            <a:r>
              <a:rPr lang="en-US" sz="1000" b="1" dirty="0" smtClean="0">
                <a:solidFill>
                  <a:schemeClr val="tx1"/>
                </a:solidFill>
              </a:rPr>
              <a:t>  11% C:G</a:t>
            </a:r>
            <a:endParaRPr lang="en-US" sz="1200" b="1" dirty="0">
              <a:solidFill>
                <a:schemeClr val="tx1"/>
              </a:solidFill>
            </a:endParaRPr>
          </a:p>
        </p:txBody>
      </p:sp>
      <p:sp>
        <p:nvSpPr>
          <p:cNvPr id="32" name="Oval 31"/>
          <p:cNvSpPr/>
          <p:nvPr/>
        </p:nvSpPr>
        <p:spPr>
          <a:xfrm>
            <a:off x="6019800" y="3434702"/>
            <a:ext cx="1371600" cy="74359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Bacteria</a:t>
            </a:r>
          </a:p>
          <a:p>
            <a:pPr algn="ctr"/>
            <a:r>
              <a:rPr lang="en-US" sz="900" b="1" dirty="0" smtClean="0">
                <a:solidFill>
                  <a:schemeClr val="tx1"/>
                </a:solidFill>
              </a:rPr>
              <a:t>  11% G:C</a:t>
            </a:r>
          </a:p>
          <a:p>
            <a:pPr algn="ctr"/>
            <a:r>
              <a:rPr lang="en-US" sz="900" b="1" dirty="0" smtClean="0">
                <a:solidFill>
                  <a:schemeClr val="tx1"/>
                </a:solidFill>
              </a:rPr>
              <a:t>  11% A:U</a:t>
            </a:r>
          </a:p>
          <a:p>
            <a:pPr algn="ctr"/>
            <a:r>
              <a:rPr lang="en-US" sz="900" b="1" dirty="0" smtClean="0">
                <a:solidFill>
                  <a:schemeClr val="tx1"/>
                </a:solidFill>
              </a:rPr>
              <a:t>  11% C:G</a:t>
            </a:r>
            <a:endParaRPr lang="en-US" sz="900" b="1" dirty="0">
              <a:solidFill>
                <a:schemeClr val="tx1"/>
              </a:solidFill>
            </a:endParaRPr>
          </a:p>
        </p:txBody>
      </p:sp>
      <p:cxnSp>
        <p:nvCxnSpPr>
          <p:cNvPr id="33" name="Straight Connector 32"/>
          <p:cNvCxnSpPr>
            <a:stCxn id="29" idx="7"/>
            <a:endCxn id="32" idx="3"/>
          </p:cNvCxnSpPr>
          <p:nvPr/>
        </p:nvCxnSpPr>
        <p:spPr>
          <a:xfrm rot="5400000" flipH="1" flipV="1">
            <a:off x="5564343" y="3931835"/>
            <a:ext cx="518755" cy="793892"/>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9" idx="6"/>
            <a:endCxn id="29" idx="6"/>
          </p:cNvCxnSpPr>
          <p:nvPr/>
        </p:nvCxnSpPr>
        <p:spPr>
          <a:xfrm>
            <a:off x="5638800" y="4862047"/>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29" idx="6"/>
            <a:endCxn id="31" idx="2"/>
          </p:cNvCxnSpPr>
          <p:nvPr/>
        </p:nvCxnSpPr>
        <p:spPr>
          <a:xfrm flipV="1">
            <a:off x="5638800" y="4855711"/>
            <a:ext cx="347444" cy="633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29" idx="5"/>
            <a:endCxn id="30" idx="1"/>
          </p:cNvCxnSpPr>
          <p:nvPr/>
        </p:nvCxnSpPr>
        <p:spPr>
          <a:xfrm rot="16200000" flipH="1">
            <a:off x="5594233" y="4968476"/>
            <a:ext cx="518397" cy="853314"/>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1066800" y="6320289"/>
            <a:ext cx="2514600" cy="369332"/>
          </a:xfrm>
          <a:prstGeom prst="rect">
            <a:avLst/>
          </a:prstGeom>
          <a:noFill/>
        </p:spPr>
        <p:txBody>
          <a:bodyPr wrap="square" rtlCol="0">
            <a:spAutoFit/>
          </a:bodyPr>
          <a:lstStyle/>
          <a:p>
            <a:r>
              <a:rPr lang="en-US" b="1" dirty="0" smtClean="0">
                <a:solidFill>
                  <a:srgbClr val="0070C0"/>
                </a:solidFill>
                <a:effectLst>
                  <a:outerShdw blurRad="38100" dist="38100" dir="2700000" algn="tl">
                    <a:srgbClr val="000000">
                      <a:alpha val="43137"/>
                    </a:srgbClr>
                  </a:outerShdw>
                </a:effectLst>
              </a:rPr>
              <a:t>One Phylogenetic Event</a:t>
            </a:r>
            <a:endParaRPr lang="en-US" b="1" dirty="0">
              <a:solidFill>
                <a:srgbClr val="0070C0"/>
              </a:solidFill>
              <a:effectLst>
                <a:outerShdw blurRad="38100" dist="38100" dir="2700000" algn="tl">
                  <a:srgbClr val="000000">
                    <a:alpha val="43137"/>
                  </a:srgbClr>
                </a:outerShdw>
              </a:effectLst>
            </a:endParaRPr>
          </a:p>
        </p:txBody>
      </p:sp>
      <p:sp>
        <p:nvSpPr>
          <p:cNvPr id="54" name="TextBox 53"/>
          <p:cNvSpPr txBox="1"/>
          <p:nvPr/>
        </p:nvSpPr>
        <p:spPr>
          <a:xfrm>
            <a:off x="5308833" y="6345456"/>
            <a:ext cx="2819400" cy="369332"/>
          </a:xfrm>
          <a:prstGeom prst="rect">
            <a:avLst/>
          </a:prstGeom>
          <a:noFill/>
        </p:spPr>
        <p:txBody>
          <a:bodyPr wrap="square" rtlCol="0">
            <a:spAutoFit/>
          </a:bodyPr>
          <a:lstStyle/>
          <a:p>
            <a:r>
              <a:rPr lang="en-US" b="1" dirty="0" smtClean="0">
                <a:solidFill>
                  <a:srgbClr val="0070C0"/>
                </a:solidFill>
                <a:effectLst>
                  <a:outerShdw blurRad="38100" dist="38100" dir="2700000" algn="tl">
                    <a:srgbClr val="000000">
                      <a:alpha val="43137"/>
                    </a:srgbClr>
                  </a:outerShdw>
                </a:effectLst>
              </a:rPr>
              <a:t>Many Phylogenetic Events</a:t>
            </a:r>
            <a:endParaRPr lang="en-US" b="1" dirty="0">
              <a:solidFill>
                <a:srgbClr val="0070C0"/>
              </a:solidFill>
              <a:effectLst>
                <a:outerShdw blurRad="38100" dist="38100" dir="2700000" algn="tl">
                  <a:srgbClr val="000000">
                    <a:alpha val="43137"/>
                  </a:srgbClr>
                </a:outerShdw>
              </a:effectLst>
            </a:endParaRPr>
          </a:p>
        </p:txBody>
      </p:sp>
      <p:sp>
        <p:nvSpPr>
          <p:cNvPr id="66" name="TextBox 65"/>
          <p:cNvSpPr txBox="1"/>
          <p:nvPr/>
        </p:nvSpPr>
        <p:spPr>
          <a:xfrm>
            <a:off x="4267200" y="6083300"/>
            <a:ext cx="609600" cy="461665"/>
          </a:xfrm>
          <a:prstGeom prst="rect">
            <a:avLst/>
          </a:prstGeom>
          <a:noFill/>
        </p:spPr>
        <p:txBody>
          <a:bodyPr wrap="square" rtlCol="0">
            <a:spAutoFit/>
          </a:bodyPr>
          <a:lstStyle/>
          <a:p>
            <a:r>
              <a:rPr lang="en-US" sz="2400" b="1" dirty="0" smtClean="0">
                <a:solidFill>
                  <a:srgbClr val="FF0000"/>
                </a:solidFill>
                <a:effectLst>
                  <a:outerShdw blurRad="38100" dist="38100" dir="2700000" algn="tl">
                    <a:srgbClr val="000000">
                      <a:alpha val="43137"/>
                    </a:srgbClr>
                  </a:outerShdw>
                </a:effectLst>
              </a:rPr>
              <a:t>OR</a:t>
            </a:r>
            <a:endParaRPr lang="en-US" sz="2400" b="1" dirty="0">
              <a:solidFill>
                <a:srgbClr val="FF0000"/>
              </a:solidFill>
              <a:effectLst>
                <a:outerShdw blurRad="38100" dist="38100" dir="2700000" algn="tl">
                  <a:srgbClr val="000000">
                    <a:alpha val="43137"/>
                  </a:srgbClr>
                </a:outerShdw>
              </a:effectLst>
            </a:endParaRPr>
          </a:p>
        </p:txBody>
      </p:sp>
      <p:sp>
        <p:nvSpPr>
          <p:cNvPr id="67" name="TextBox 66"/>
          <p:cNvSpPr txBox="1"/>
          <p:nvPr/>
        </p:nvSpPr>
        <p:spPr>
          <a:xfrm>
            <a:off x="4987255" y="533400"/>
            <a:ext cx="3124200" cy="400110"/>
          </a:xfrm>
          <a:prstGeom prst="rect">
            <a:avLst/>
          </a:prstGeom>
          <a:noFill/>
        </p:spPr>
        <p:txBody>
          <a:bodyPr wrap="square" rtlCol="0">
            <a:spAutoFit/>
          </a:bodyPr>
          <a:lstStyle/>
          <a:p>
            <a:r>
              <a:rPr lang="en-US" sz="2000" b="1" dirty="0" smtClean="0">
                <a:effectLst>
                  <a:outerShdw blurRad="38100" dist="38100" dir="2700000" algn="tl">
                    <a:srgbClr val="000000">
                      <a:alpha val="43137"/>
                    </a:srgbClr>
                  </a:outerShdw>
                </a:effectLst>
              </a:rPr>
              <a:t>Base-pair Frequency Table</a:t>
            </a:r>
            <a:endParaRPr lang="en-US" sz="2000" b="1" dirty="0">
              <a:effectLst>
                <a:outerShdw blurRad="38100" dist="38100" dir="2700000" algn="tl">
                  <a:srgbClr val="000000">
                    <a:alpha val="43137"/>
                  </a:srgbClr>
                </a:outerShdw>
              </a:effectLst>
            </a:endParaRPr>
          </a:p>
        </p:txBody>
      </p:sp>
      <p:sp>
        <p:nvSpPr>
          <p:cNvPr id="28" name="Oval 27"/>
          <p:cNvSpPr/>
          <p:nvPr/>
        </p:nvSpPr>
        <p:spPr>
          <a:xfrm>
            <a:off x="7687811" y="3154983"/>
            <a:ext cx="998989" cy="3810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GC + AU</a:t>
            </a:r>
            <a:endParaRPr lang="en-US" sz="900" b="1" dirty="0" smtClean="0">
              <a:solidFill>
                <a:schemeClr val="tx1"/>
              </a:solidFill>
            </a:endParaRPr>
          </a:p>
        </p:txBody>
      </p:sp>
      <p:sp>
        <p:nvSpPr>
          <p:cNvPr id="37" name="Oval 36"/>
          <p:cNvSpPr/>
          <p:nvPr/>
        </p:nvSpPr>
        <p:spPr>
          <a:xfrm>
            <a:off x="7696200" y="3619733"/>
            <a:ext cx="990600" cy="3810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GC + CG</a:t>
            </a:r>
            <a:endParaRPr lang="en-US" sz="900" b="1" dirty="0" smtClean="0">
              <a:solidFill>
                <a:schemeClr val="tx1"/>
              </a:solidFill>
            </a:endParaRPr>
          </a:p>
        </p:txBody>
      </p:sp>
      <p:sp>
        <p:nvSpPr>
          <p:cNvPr id="38" name="Oval 37"/>
          <p:cNvSpPr/>
          <p:nvPr/>
        </p:nvSpPr>
        <p:spPr>
          <a:xfrm>
            <a:off x="7696200" y="4025900"/>
            <a:ext cx="990600" cy="3810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AU + CG</a:t>
            </a:r>
            <a:endParaRPr lang="en-US" sz="900" b="1" dirty="0" smtClean="0">
              <a:solidFill>
                <a:schemeClr val="tx1"/>
              </a:solidFill>
            </a:endParaRPr>
          </a:p>
        </p:txBody>
      </p:sp>
      <p:sp>
        <p:nvSpPr>
          <p:cNvPr id="39" name="Oval 38"/>
          <p:cNvSpPr/>
          <p:nvPr/>
        </p:nvSpPr>
        <p:spPr>
          <a:xfrm>
            <a:off x="7696200" y="4483100"/>
            <a:ext cx="990600" cy="3048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GC</a:t>
            </a:r>
            <a:endParaRPr lang="en-US" sz="1200" b="1" dirty="0">
              <a:solidFill>
                <a:schemeClr val="tx1"/>
              </a:solidFill>
            </a:endParaRPr>
          </a:p>
        </p:txBody>
      </p:sp>
      <p:sp>
        <p:nvSpPr>
          <p:cNvPr id="40" name="Oval 39"/>
          <p:cNvSpPr/>
          <p:nvPr/>
        </p:nvSpPr>
        <p:spPr>
          <a:xfrm>
            <a:off x="7696200" y="4940300"/>
            <a:ext cx="990600" cy="3048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CG + AU</a:t>
            </a:r>
            <a:endParaRPr lang="en-US" sz="1200" b="1" dirty="0">
              <a:solidFill>
                <a:schemeClr val="tx1"/>
              </a:solidFill>
            </a:endParaRPr>
          </a:p>
        </p:txBody>
      </p:sp>
      <p:sp>
        <p:nvSpPr>
          <p:cNvPr id="42" name="Oval 41"/>
          <p:cNvSpPr/>
          <p:nvPr/>
        </p:nvSpPr>
        <p:spPr>
          <a:xfrm>
            <a:off x="7772400" y="5778500"/>
            <a:ext cx="838200" cy="30480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CG</a:t>
            </a:r>
            <a:endParaRPr lang="en-US" sz="1200" b="1" dirty="0">
              <a:solidFill>
                <a:schemeClr val="tx1"/>
              </a:solidFill>
            </a:endParaRPr>
          </a:p>
        </p:txBody>
      </p:sp>
      <p:sp>
        <p:nvSpPr>
          <p:cNvPr id="43" name="Oval 42"/>
          <p:cNvSpPr/>
          <p:nvPr/>
        </p:nvSpPr>
        <p:spPr>
          <a:xfrm>
            <a:off x="7772400" y="6159500"/>
            <a:ext cx="838200" cy="30480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AU</a:t>
            </a:r>
            <a:endParaRPr lang="en-US" sz="1200" b="1" dirty="0">
              <a:solidFill>
                <a:schemeClr val="tx1"/>
              </a:solidFill>
            </a:endParaRPr>
          </a:p>
        </p:txBody>
      </p:sp>
      <p:sp>
        <p:nvSpPr>
          <p:cNvPr id="44" name="Oval 43"/>
          <p:cNvSpPr/>
          <p:nvPr/>
        </p:nvSpPr>
        <p:spPr>
          <a:xfrm>
            <a:off x="7772400" y="5397500"/>
            <a:ext cx="838200" cy="30480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GC</a:t>
            </a:r>
            <a:endParaRPr lang="en-US" sz="1200" b="1" dirty="0">
              <a:solidFill>
                <a:schemeClr val="tx1"/>
              </a:solidFill>
            </a:endParaRPr>
          </a:p>
        </p:txBody>
      </p:sp>
      <p:cxnSp>
        <p:nvCxnSpPr>
          <p:cNvPr id="50" name="Straight Connector 49"/>
          <p:cNvCxnSpPr>
            <a:stCxn id="31" idx="6"/>
            <a:endCxn id="39" idx="2"/>
          </p:cNvCxnSpPr>
          <p:nvPr/>
        </p:nvCxnSpPr>
        <p:spPr>
          <a:xfrm flipV="1">
            <a:off x="7391400" y="4635500"/>
            <a:ext cx="304800" cy="220211"/>
          </a:xfrm>
          <a:prstGeom prst="line">
            <a:avLst/>
          </a:prstGeom>
          <a:ln w="15875">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31" idx="6"/>
            <a:endCxn id="40" idx="2"/>
          </p:cNvCxnSpPr>
          <p:nvPr/>
        </p:nvCxnSpPr>
        <p:spPr>
          <a:xfrm>
            <a:off x="7391400" y="4855711"/>
            <a:ext cx="304800" cy="236989"/>
          </a:xfrm>
          <a:prstGeom prst="line">
            <a:avLst/>
          </a:prstGeom>
          <a:ln w="15875">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0" name="Straight Connector 59"/>
          <p:cNvCxnSpPr>
            <a:endCxn id="28" idx="2"/>
          </p:cNvCxnSpPr>
          <p:nvPr/>
        </p:nvCxnSpPr>
        <p:spPr>
          <a:xfrm rot="5400000" flipH="1" flipV="1">
            <a:off x="7347734" y="3188283"/>
            <a:ext cx="182876" cy="497277"/>
          </a:xfrm>
          <a:prstGeom prst="line">
            <a:avLst/>
          </a:prstGeom>
          <a:ln w="15875">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32" idx="6"/>
            <a:endCxn id="37" idx="2"/>
          </p:cNvCxnSpPr>
          <p:nvPr/>
        </p:nvCxnSpPr>
        <p:spPr>
          <a:xfrm>
            <a:off x="7391400" y="3806501"/>
            <a:ext cx="304800" cy="3732"/>
          </a:xfrm>
          <a:prstGeom prst="line">
            <a:avLst/>
          </a:prstGeom>
          <a:ln w="15875">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32" idx="5"/>
            <a:endCxn id="38" idx="2"/>
          </p:cNvCxnSpPr>
          <p:nvPr/>
        </p:nvCxnSpPr>
        <p:spPr>
          <a:xfrm rot="16200000" flipH="1">
            <a:off x="7369869" y="3890068"/>
            <a:ext cx="146997" cy="505666"/>
          </a:xfrm>
          <a:prstGeom prst="line">
            <a:avLst/>
          </a:prstGeom>
          <a:ln w="15875">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30" idx="6"/>
            <a:endCxn id="42" idx="2"/>
          </p:cNvCxnSpPr>
          <p:nvPr/>
        </p:nvCxnSpPr>
        <p:spPr>
          <a:xfrm>
            <a:off x="7450822" y="5926706"/>
            <a:ext cx="321578" cy="4194"/>
          </a:xfrm>
          <a:prstGeom prst="line">
            <a:avLst/>
          </a:prstGeom>
          <a:ln w="15875">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30" idx="5"/>
            <a:endCxn id="43" idx="2"/>
          </p:cNvCxnSpPr>
          <p:nvPr/>
        </p:nvCxnSpPr>
        <p:spPr>
          <a:xfrm rot="16200000" flipH="1">
            <a:off x="7454768" y="5994267"/>
            <a:ext cx="112821" cy="522444"/>
          </a:xfrm>
          <a:prstGeom prst="line">
            <a:avLst/>
          </a:prstGeom>
          <a:ln w="15875">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30" idx="7"/>
            <a:endCxn id="44" idx="2"/>
          </p:cNvCxnSpPr>
          <p:nvPr/>
        </p:nvCxnSpPr>
        <p:spPr>
          <a:xfrm rot="5400000" flipH="1" flipV="1">
            <a:off x="7458962" y="5340894"/>
            <a:ext cx="104432" cy="522444"/>
          </a:xfrm>
          <a:prstGeom prst="line">
            <a:avLst/>
          </a:prstGeom>
          <a:ln w="15875">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47" name="Picture 46" descr="evolution_treeoflifechart.jpg"/>
          <p:cNvPicPr>
            <a:picLocks noChangeAspect="1"/>
          </p:cNvPicPr>
          <p:nvPr/>
        </p:nvPicPr>
        <p:blipFill>
          <a:blip r:embed="rId3" cstate="print"/>
          <a:srcRect t="11439"/>
          <a:stretch>
            <a:fillRect/>
          </a:stretch>
        </p:blipFill>
        <p:spPr>
          <a:xfrm>
            <a:off x="533401" y="899159"/>
            <a:ext cx="3886200" cy="2446323"/>
          </a:xfrm>
          <a:prstGeom prst="rect">
            <a:avLst/>
          </a:prstGeom>
        </p:spPr>
      </p:pic>
      <p:sp>
        <p:nvSpPr>
          <p:cNvPr id="46" name="TextBox 45"/>
          <p:cNvSpPr txBox="1"/>
          <p:nvPr/>
        </p:nvSpPr>
        <p:spPr>
          <a:xfrm>
            <a:off x="990600" y="573712"/>
            <a:ext cx="3276600" cy="400110"/>
          </a:xfrm>
          <a:prstGeom prst="rect">
            <a:avLst/>
          </a:prstGeom>
          <a:noFill/>
        </p:spPr>
        <p:txBody>
          <a:bodyPr wrap="square" rtlCol="0">
            <a:spAutoFit/>
          </a:bodyPr>
          <a:lstStyle/>
          <a:p>
            <a:r>
              <a:rPr lang="en-US" sz="2000" b="1" dirty="0" smtClean="0">
                <a:effectLst>
                  <a:outerShdw blurRad="38100" dist="38100" dir="2700000" algn="tl">
                    <a:srgbClr val="000000">
                      <a:alpha val="43137"/>
                    </a:srgbClr>
                  </a:outerShdw>
                </a:effectLst>
              </a:rPr>
              <a:t>Phylogenetic tree of life</a:t>
            </a:r>
            <a:endParaRPr lang="en-US" sz="2000" b="1" dirty="0">
              <a:effectLst>
                <a:outerShdw blurRad="38100" dist="38100" dir="2700000" algn="tl">
                  <a:srgbClr val="000000">
                    <a:alpha val="43137"/>
                  </a:srgbClr>
                </a:outerShdw>
              </a:effectLst>
            </a:endParaRPr>
          </a:p>
        </p:txBody>
      </p:sp>
      <p:sp>
        <p:nvSpPr>
          <p:cNvPr id="48" name="Rectangle 47"/>
          <p:cNvSpPr/>
          <p:nvPr/>
        </p:nvSpPr>
        <p:spPr>
          <a:xfrm>
            <a:off x="-1621" y="1401"/>
            <a:ext cx="9144000" cy="533399"/>
          </a:xfrm>
          <a:prstGeom prst="rect">
            <a:avLst/>
          </a:prstGeom>
          <a:gradFill>
            <a:gsLst>
              <a:gs pos="0">
                <a:srgbClr val="392B49"/>
              </a:gs>
              <a:gs pos="50000">
                <a:srgbClr val="54416B"/>
              </a:gs>
              <a:gs pos="100000">
                <a:srgbClr val="876DA7"/>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Discoveries and Applications:  </a:t>
            </a:r>
            <a:r>
              <a:rPr lang="en-US" sz="2400" b="1" dirty="0"/>
              <a:t>Phylogenetic Events Counting (PEC)</a:t>
            </a:r>
          </a:p>
        </p:txBody>
      </p:sp>
    </p:spTree>
    <p:extLst>
      <p:ext uri="{BB962C8B-B14F-4D97-AF65-F5344CB8AC3E}">
        <p14:creationId xmlns:p14="http://schemas.microsoft.com/office/powerpoint/2010/main" val="38819861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913" t="2625" b="53982"/>
          <a:stretch/>
        </p:blipFill>
        <p:spPr bwMode="auto">
          <a:xfrm>
            <a:off x="381000" y="685800"/>
            <a:ext cx="8381999"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621" y="1401"/>
            <a:ext cx="9144000" cy="533399"/>
          </a:xfrm>
          <a:prstGeom prst="rect">
            <a:avLst/>
          </a:prstGeom>
          <a:gradFill>
            <a:gsLst>
              <a:gs pos="0">
                <a:srgbClr val="392B49"/>
              </a:gs>
              <a:gs pos="50000">
                <a:srgbClr val="54416B"/>
              </a:gs>
              <a:gs pos="100000">
                <a:srgbClr val="876DA7"/>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Discoveries and Applications:  </a:t>
            </a:r>
            <a:r>
              <a:rPr lang="en-US" sz="2400" b="1" dirty="0"/>
              <a:t>Phylogenetic Events Counting (PEC)</a:t>
            </a:r>
          </a:p>
        </p:txBody>
      </p:sp>
    </p:spTree>
    <p:extLst>
      <p:ext uri="{BB962C8B-B14F-4D97-AF65-F5344CB8AC3E}">
        <p14:creationId xmlns:p14="http://schemas.microsoft.com/office/powerpoint/2010/main" val="33408440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185" t="46312" b="3438"/>
          <a:stretch/>
        </p:blipFill>
        <p:spPr bwMode="auto">
          <a:xfrm>
            <a:off x="533400" y="304800"/>
            <a:ext cx="8305799"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22141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2598" y="3200400"/>
            <a:ext cx="4939781" cy="3522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1" y="534800"/>
            <a:ext cx="5267892" cy="6628000"/>
          </a:xfrm>
          <a:prstGeom prst="rect">
            <a:avLst/>
          </a:prstGeom>
        </p:spPr>
      </p:pic>
      <p:sp>
        <p:nvSpPr>
          <p:cNvPr id="4" name="Rectangle 3"/>
          <p:cNvSpPr/>
          <p:nvPr/>
        </p:nvSpPr>
        <p:spPr>
          <a:xfrm>
            <a:off x="-1621" y="1401"/>
            <a:ext cx="9144000" cy="533399"/>
          </a:xfrm>
          <a:prstGeom prst="rect">
            <a:avLst/>
          </a:prstGeom>
          <a:gradFill>
            <a:gsLst>
              <a:gs pos="0">
                <a:srgbClr val="392B49"/>
              </a:gs>
              <a:gs pos="50000">
                <a:srgbClr val="54416B"/>
              </a:gs>
              <a:gs pos="100000">
                <a:srgbClr val="876DA7"/>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Discoveries and Applications:  </a:t>
            </a:r>
            <a:r>
              <a:rPr lang="en-US" sz="2400" b="1" dirty="0"/>
              <a:t>Phylogenetic Events Counting (PEC)</a:t>
            </a:r>
          </a:p>
        </p:txBody>
      </p:sp>
    </p:spTree>
    <p:extLst>
      <p:ext uri="{BB962C8B-B14F-4D97-AF65-F5344CB8AC3E}">
        <p14:creationId xmlns:p14="http://schemas.microsoft.com/office/powerpoint/2010/main" val="35527026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792" t="8467" b="3651"/>
          <a:stretch/>
        </p:blipFill>
        <p:spPr bwMode="auto">
          <a:xfrm>
            <a:off x="228600" y="2103058"/>
            <a:ext cx="8686800" cy="4754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621" y="0"/>
            <a:ext cx="9144000" cy="533399"/>
          </a:xfrm>
          <a:prstGeom prst="rect">
            <a:avLst/>
          </a:prstGeom>
          <a:gradFill>
            <a:gsLst>
              <a:gs pos="0">
                <a:srgbClr val="392B49"/>
              </a:gs>
              <a:gs pos="50000">
                <a:srgbClr val="54416B"/>
              </a:gs>
              <a:gs pos="100000">
                <a:srgbClr val="876DA7"/>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Discoveries and Applications:  Template-based Alignment</a:t>
            </a:r>
            <a:endParaRPr lang="en-US" sz="2400" b="1" dirty="0"/>
          </a:p>
        </p:txBody>
      </p:sp>
      <p:sp>
        <p:nvSpPr>
          <p:cNvPr id="2" name="TextBox 1"/>
          <p:cNvSpPr txBox="1"/>
          <p:nvPr/>
        </p:nvSpPr>
        <p:spPr>
          <a:xfrm>
            <a:off x="637822" y="570590"/>
            <a:ext cx="7953022" cy="1569660"/>
          </a:xfrm>
          <a:prstGeom prst="rect">
            <a:avLst/>
          </a:prstGeom>
          <a:noFill/>
        </p:spPr>
        <p:txBody>
          <a:bodyPr wrap="square" rtlCol="0">
            <a:spAutoFit/>
          </a:bodyPr>
          <a:lstStyle/>
          <a:p>
            <a:r>
              <a:rPr lang="en-US" sz="2400" dirty="0" smtClean="0">
                <a:effectLst>
                  <a:outerShdw blurRad="38100" dist="38100" dir="2700000" algn="tl">
                    <a:srgbClr val="000000">
                      <a:alpha val="43137"/>
                    </a:srgbClr>
                  </a:outerShdw>
                </a:effectLst>
              </a:rPr>
              <a:t>While we are still improving the template-based alignment program,  currently we are able to align &gt;</a:t>
            </a:r>
            <a:r>
              <a:rPr lang="en-US" sz="2400" dirty="0" smtClean="0">
                <a:solidFill>
                  <a:srgbClr val="C00000"/>
                </a:solidFill>
                <a:effectLst>
                  <a:outerShdw blurRad="38100" dist="38100" dir="2700000" algn="tl">
                    <a:srgbClr val="000000">
                      <a:alpha val="43137"/>
                    </a:srgbClr>
                  </a:outerShdw>
                </a:effectLst>
              </a:rPr>
              <a:t> 30,000 </a:t>
            </a:r>
            <a:r>
              <a:rPr lang="en-US" sz="2400" dirty="0" smtClean="0">
                <a:effectLst>
                  <a:outerShdw blurRad="38100" dist="38100" dir="2700000" algn="tl">
                    <a:srgbClr val="000000">
                      <a:alpha val="43137"/>
                    </a:srgbClr>
                  </a:outerShdw>
                </a:effectLst>
              </a:rPr>
              <a:t>sequences per week to an alignment that has &gt; </a:t>
            </a:r>
            <a:r>
              <a:rPr lang="en-US" sz="2400" dirty="0" smtClean="0">
                <a:solidFill>
                  <a:srgbClr val="C00000"/>
                </a:solidFill>
                <a:effectLst>
                  <a:outerShdw blurRad="38100" dist="38100" dir="2700000" algn="tl">
                    <a:srgbClr val="000000">
                      <a:alpha val="43137"/>
                    </a:srgbClr>
                  </a:outerShdw>
                </a:effectLst>
              </a:rPr>
              <a:t>200,000 </a:t>
            </a:r>
            <a:r>
              <a:rPr lang="en-US" sz="2400" dirty="0">
                <a:effectLst>
                  <a:outerShdw blurRad="38100" dist="38100" dir="2700000" algn="tl">
                    <a:srgbClr val="000000">
                      <a:alpha val="43137"/>
                    </a:srgbClr>
                  </a:outerShdw>
                </a:effectLst>
              </a:rPr>
              <a:t>Bacterial 16S rRNA </a:t>
            </a:r>
            <a:r>
              <a:rPr lang="en-US" sz="2400" dirty="0" smtClean="0">
                <a:effectLst>
                  <a:outerShdw blurRad="38100" dist="38100" dir="2700000" algn="tl">
                    <a:srgbClr val="000000">
                      <a:alpha val="43137"/>
                    </a:srgbClr>
                  </a:outerShdw>
                </a:effectLst>
              </a:rPr>
              <a:t>sequences</a:t>
            </a:r>
            <a:endParaRPr lang="en-US"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24298219"/>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8"/>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685" t="8083" b="2246"/>
          <a:stretch/>
        </p:blipFill>
        <p:spPr bwMode="auto">
          <a:xfrm>
            <a:off x="304800" y="762000"/>
            <a:ext cx="8610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621" y="0"/>
            <a:ext cx="9144000" cy="533399"/>
          </a:xfrm>
          <a:prstGeom prst="rect">
            <a:avLst/>
          </a:prstGeom>
          <a:gradFill>
            <a:gsLst>
              <a:gs pos="0">
                <a:srgbClr val="392B49"/>
              </a:gs>
              <a:gs pos="50000">
                <a:srgbClr val="54416B"/>
              </a:gs>
              <a:gs pos="100000">
                <a:srgbClr val="876DA7"/>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Discoveries and Applications:  Template-based Alignment</a:t>
            </a:r>
            <a:endParaRPr lang="en-US" sz="2400" b="1" dirty="0"/>
          </a:p>
        </p:txBody>
      </p:sp>
    </p:spTree>
    <p:extLst>
      <p:ext uri="{BB962C8B-B14F-4D97-AF65-F5344CB8AC3E}">
        <p14:creationId xmlns:p14="http://schemas.microsoft.com/office/powerpoint/2010/main" val="14869467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63" y="0"/>
            <a:ext cx="9144000" cy="533400"/>
          </a:xfrm>
          <a:prstGeom prst="rect">
            <a:avLst/>
          </a:prstGeom>
          <a:gradFill>
            <a:gsLst>
              <a:gs pos="0">
                <a:srgbClr val="392B49"/>
              </a:gs>
              <a:gs pos="50000">
                <a:srgbClr val="54416B"/>
              </a:gs>
              <a:gs pos="100000">
                <a:srgbClr val="876DA7"/>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Discoveries and Applications:  Structural Statistics @CRW Site</a:t>
            </a:r>
            <a:endParaRPr lang="en-US" sz="2400" b="1"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583" t="15750" r="31996" b="6689"/>
          <a:stretch/>
        </p:blipFill>
        <p:spPr bwMode="auto">
          <a:xfrm>
            <a:off x="179294" y="685800"/>
            <a:ext cx="8763000" cy="6019800"/>
          </a:xfrm>
          <a:prstGeom prst="rect">
            <a:avLst/>
          </a:prstGeom>
          <a:noFill/>
          <a:ln w="1587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55763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99110" y="703957"/>
            <a:ext cx="7620000" cy="6001643"/>
          </a:xfrm>
          <a:prstGeom prst="rect">
            <a:avLst/>
          </a:prstGeom>
          <a:noFill/>
        </p:spPr>
        <p:txBody>
          <a:bodyPr wrap="square" rtlCol="0">
            <a:spAutoFit/>
          </a:bodyPr>
          <a:lstStyle/>
          <a:p>
            <a:pPr marL="285750" indent="-285750">
              <a:buBlip>
                <a:blip r:embed="rId2"/>
              </a:buBlip>
            </a:pPr>
            <a:r>
              <a:rPr lang="en-US" sz="2800" b="1" dirty="0" smtClean="0">
                <a:effectLst>
                  <a:outerShdw blurRad="38100" dist="38100" dir="2700000" algn="tl">
                    <a:srgbClr val="000000">
                      <a:alpha val="43137"/>
                    </a:srgbClr>
                  </a:outerShdw>
                </a:effectLst>
              </a:rPr>
              <a:t>RNA Science</a:t>
            </a:r>
          </a:p>
          <a:p>
            <a:pPr marL="742950" lvl="1" indent="-285750">
              <a:buBlip>
                <a:blip r:embed="rId2"/>
              </a:buBlip>
            </a:pPr>
            <a:r>
              <a:rPr lang="en-US" sz="2000" dirty="0" smtClean="0">
                <a:effectLst>
                  <a:outerShdw blurRad="38100" dist="38100" dir="2700000" algn="tl">
                    <a:srgbClr val="000000">
                      <a:alpha val="43137"/>
                    </a:srgbClr>
                  </a:outerShdw>
                </a:effectLst>
              </a:rPr>
              <a:t>Importance of RNA, major paradigm shift</a:t>
            </a:r>
          </a:p>
          <a:p>
            <a:pPr marL="742950" lvl="1" indent="-285750">
              <a:buBlip>
                <a:blip r:embed="rId2"/>
              </a:buBlip>
            </a:pPr>
            <a:r>
              <a:rPr lang="en-US" sz="2000" dirty="0" smtClean="0">
                <a:effectLst>
                  <a:outerShdw blurRad="38100" dist="38100" dir="2700000" algn="tl">
                    <a:srgbClr val="000000">
                      <a:alpha val="43137"/>
                    </a:srgbClr>
                  </a:outerShdw>
                </a:effectLst>
              </a:rPr>
              <a:t>RNA structure prediction and </a:t>
            </a:r>
            <a:r>
              <a:rPr lang="en-US" sz="2000" dirty="0">
                <a:effectLst>
                  <a:outerShdw blurRad="38100" dist="38100" dir="2700000" algn="tl">
                    <a:srgbClr val="000000">
                      <a:alpha val="43137"/>
                    </a:srgbClr>
                  </a:outerShdw>
                </a:effectLst>
              </a:rPr>
              <a:t> </a:t>
            </a:r>
            <a:r>
              <a:rPr lang="en-US" sz="2000" dirty="0" smtClean="0">
                <a:effectLst>
                  <a:outerShdw blurRad="38100" dist="38100" dir="2700000" algn="tl">
                    <a:srgbClr val="000000">
                      <a:alpha val="43137"/>
                    </a:srgbClr>
                  </a:outerShdw>
                </a:effectLst>
              </a:rPr>
              <a:t>Comparative analysis</a:t>
            </a:r>
          </a:p>
          <a:p>
            <a:pPr marL="742950" lvl="1" indent="-285750">
              <a:buBlip>
                <a:blip r:embed="rId2"/>
              </a:buBlip>
            </a:pPr>
            <a:endParaRPr lang="en-US" sz="2000" dirty="0" smtClean="0">
              <a:effectLst>
                <a:outerShdw blurRad="38100" dist="38100" dir="2700000" algn="tl">
                  <a:srgbClr val="000000">
                    <a:alpha val="43137"/>
                  </a:srgbClr>
                </a:outerShdw>
              </a:effectLst>
            </a:endParaRPr>
          </a:p>
          <a:p>
            <a:pPr marL="285750" indent="-285750">
              <a:buBlip>
                <a:blip r:embed="rId2"/>
              </a:buBlip>
            </a:pPr>
            <a:r>
              <a:rPr lang="en-US" sz="2800" b="1" dirty="0" smtClean="0">
                <a:solidFill>
                  <a:schemeClr val="bg1">
                    <a:lumMod val="85000"/>
                  </a:schemeClr>
                </a:solidFill>
                <a:effectLst>
                  <a:outerShdw blurRad="38100" dist="38100" dir="2700000" algn="tl">
                    <a:srgbClr val="000000">
                      <a:alpha val="43137"/>
                    </a:srgbClr>
                  </a:outerShdw>
                </a:effectLst>
              </a:rPr>
              <a:t>RNA Comparative Analysis Database (rCAD)</a:t>
            </a:r>
          </a:p>
          <a:p>
            <a:pPr marL="742950" lvl="1" indent="-285750">
              <a:buBlip>
                <a:blip r:embed="rId2"/>
              </a:buBlip>
            </a:pPr>
            <a:r>
              <a:rPr lang="en-US" sz="2000" dirty="0" smtClean="0">
                <a:solidFill>
                  <a:schemeClr val="bg1">
                    <a:lumMod val="85000"/>
                  </a:schemeClr>
                </a:solidFill>
                <a:effectLst>
                  <a:outerShdw blurRad="38100" dist="38100" dir="2700000" algn="tl">
                    <a:srgbClr val="000000">
                      <a:alpha val="43137"/>
                    </a:srgbClr>
                  </a:outerShdw>
                </a:effectLst>
              </a:rPr>
              <a:t>Multiple </a:t>
            </a:r>
            <a:r>
              <a:rPr lang="en-US" sz="2000" dirty="0">
                <a:solidFill>
                  <a:schemeClr val="bg1">
                    <a:lumMod val="85000"/>
                  </a:schemeClr>
                </a:solidFill>
                <a:effectLst>
                  <a:outerShdw blurRad="38100" dist="38100" dir="2700000" algn="tl">
                    <a:srgbClr val="000000">
                      <a:alpha val="43137"/>
                    </a:srgbClr>
                  </a:outerShdw>
                </a:effectLst>
              </a:rPr>
              <a:t>D</a:t>
            </a:r>
            <a:r>
              <a:rPr lang="en-US" sz="2000" dirty="0" smtClean="0">
                <a:solidFill>
                  <a:schemeClr val="bg1">
                    <a:lumMod val="85000"/>
                  </a:schemeClr>
                </a:solidFill>
                <a:effectLst>
                  <a:outerShdw blurRad="38100" dist="38100" dir="2700000" algn="tl">
                    <a:srgbClr val="000000">
                      <a:alpha val="43137"/>
                    </a:srgbClr>
                  </a:outerShdw>
                </a:effectLst>
              </a:rPr>
              <a:t>imensions of Data</a:t>
            </a:r>
          </a:p>
          <a:p>
            <a:pPr marL="742950" lvl="1" indent="-285750">
              <a:buBlip>
                <a:blip r:embed="rId2"/>
              </a:buBlip>
            </a:pPr>
            <a:r>
              <a:rPr lang="en-US" sz="2000" dirty="0" smtClean="0">
                <a:solidFill>
                  <a:schemeClr val="bg1">
                    <a:lumMod val="85000"/>
                  </a:schemeClr>
                </a:solidFill>
                <a:effectLst>
                  <a:outerShdw blurRad="38100" dist="38100" dir="2700000" algn="tl">
                    <a:srgbClr val="000000">
                      <a:alpha val="43137"/>
                    </a:srgbClr>
                  </a:outerShdw>
                </a:effectLst>
              </a:rPr>
              <a:t>Sophisticated Schema for data management and analysis</a:t>
            </a:r>
          </a:p>
          <a:p>
            <a:pPr marL="742950" lvl="2" indent="-285750">
              <a:buBlip>
                <a:blip r:embed="rId2"/>
              </a:buBlip>
            </a:pPr>
            <a:endParaRPr lang="en-US" sz="2000" dirty="0" smtClean="0">
              <a:solidFill>
                <a:schemeClr val="bg1">
                  <a:lumMod val="85000"/>
                </a:schemeClr>
              </a:solidFill>
              <a:effectLst>
                <a:outerShdw blurRad="38100" dist="38100" dir="2700000" algn="tl">
                  <a:srgbClr val="000000">
                    <a:alpha val="43137"/>
                  </a:srgbClr>
                </a:outerShdw>
              </a:effectLst>
            </a:endParaRPr>
          </a:p>
          <a:p>
            <a:pPr marL="285750" indent="-285750">
              <a:buBlip>
                <a:blip r:embed="rId2"/>
              </a:buBlip>
            </a:pPr>
            <a:r>
              <a:rPr lang="en-US" sz="2800" b="1" dirty="0" smtClean="0">
                <a:solidFill>
                  <a:schemeClr val="bg1">
                    <a:lumMod val="85000"/>
                  </a:schemeClr>
                </a:solidFill>
                <a:effectLst>
                  <a:outerShdw blurRad="38100" dist="38100" dir="2700000" algn="tl">
                    <a:srgbClr val="000000">
                      <a:alpha val="43137"/>
                    </a:srgbClr>
                  </a:outerShdw>
                </a:effectLst>
              </a:rPr>
              <a:t>Discoveries and Applications possible with </a:t>
            </a:r>
            <a:r>
              <a:rPr lang="en-US" sz="2800" b="1" dirty="0" err="1" smtClean="0">
                <a:solidFill>
                  <a:schemeClr val="bg1">
                    <a:lumMod val="85000"/>
                  </a:schemeClr>
                </a:solidFill>
                <a:effectLst>
                  <a:outerShdw blurRad="38100" dist="38100" dir="2700000" algn="tl">
                    <a:srgbClr val="000000">
                      <a:alpha val="43137"/>
                    </a:srgbClr>
                  </a:outerShdw>
                </a:effectLst>
              </a:rPr>
              <a:t>rCAD</a:t>
            </a:r>
            <a:endParaRPr lang="en-US" sz="2800" b="1" dirty="0" smtClean="0">
              <a:solidFill>
                <a:schemeClr val="bg1">
                  <a:lumMod val="85000"/>
                </a:schemeClr>
              </a:solidFill>
              <a:effectLst>
                <a:outerShdw blurRad="38100" dist="38100" dir="2700000" algn="tl">
                  <a:srgbClr val="000000">
                    <a:alpha val="43137"/>
                  </a:srgbClr>
                </a:outerShdw>
              </a:effectLst>
            </a:endParaRPr>
          </a:p>
          <a:p>
            <a:pPr marL="742950" lvl="1" indent="-285750">
              <a:buBlip>
                <a:blip r:embed="rId2"/>
              </a:buBlip>
            </a:pPr>
            <a:r>
              <a:rPr lang="en-US" sz="2000" dirty="0">
                <a:solidFill>
                  <a:schemeClr val="bg1">
                    <a:lumMod val="85000"/>
                  </a:schemeClr>
                </a:solidFill>
                <a:effectLst>
                  <a:outerShdw blurRad="38100" dist="38100" dir="2700000" algn="tl">
                    <a:srgbClr val="000000">
                      <a:alpha val="43137"/>
                    </a:srgbClr>
                  </a:outerShdw>
                </a:effectLst>
              </a:rPr>
              <a:t>Alignment editor</a:t>
            </a:r>
          </a:p>
          <a:p>
            <a:pPr marL="742950" lvl="1" indent="-285750">
              <a:buBlip>
                <a:blip r:embed="rId2"/>
              </a:buBlip>
            </a:pPr>
            <a:r>
              <a:rPr lang="en-US" sz="2000" dirty="0" smtClean="0">
                <a:solidFill>
                  <a:schemeClr val="bg1">
                    <a:lumMod val="85000"/>
                  </a:schemeClr>
                </a:solidFill>
                <a:effectLst>
                  <a:outerShdw blurRad="38100" dist="38100" dir="2700000" algn="tl">
                    <a:srgbClr val="000000">
                      <a:alpha val="43137"/>
                    </a:srgbClr>
                  </a:outerShdw>
                </a:effectLst>
              </a:rPr>
              <a:t>CRW </a:t>
            </a:r>
            <a:r>
              <a:rPr lang="en-US" sz="2000" dirty="0">
                <a:solidFill>
                  <a:schemeClr val="bg1">
                    <a:lumMod val="85000"/>
                  </a:schemeClr>
                </a:solidFill>
                <a:effectLst>
                  <a:outerShdw blurRad="38100" dist="38100" dir="2700000" algn="tl">
                    <a:srgbClr val="000000">
                      <a:alpha val="43137"/>
                    </a:srgbClr>
                  </a:outerShdw>
                </a:effectLst>
              </a:rPr>
              <a:t>Site</a:t>
            </a:r>
          </a:p>
          <a:p>
            <a:pPr marL="742950" lvl="1" indent="-285750">
              <a:buBlip>
                <a:blip r:embed="rId2"/>
              </a:buBlip>
            </a:pPr>
            <a:r>
              <a:rPr lang="en-US" sz="2000" dirty="0" smtClean="0">
                <a:solidFill>
                  <a:schemeClr val="bg1">
                    <a:lumMod val="85000"/>
                  </a:schemeClr>
                </a:solidFill>
                <a:effectLst>
                  <a:outerShdw blurRad="38100" dist="38100" dir="2700000" algn="tl">
                    <a:srgbClr val="000000">
                      <a:alpha val="43137"/>
                    </a:srgbClr>
                  </a:outerShdw>
                </a:effectLst>
              </a:rPr>
              <a:t>Enhanced covariation analysis with Phylogenetic Events Counting (PEC)</a:t>
            </a:r>
          </a:p>
          <a:p>
            <a:pPr marL="742950" lvl="1" indent="-285750">
              <a:buBlip>
                <a:blip r:embed="rId2"/>
              </a:buBlip>
            </a:pPr>
            <a:r>
              <a:rPr lang="en-US" sz="2000" dirty="0" smtClean="0">
                <a:solidFill>
                  <a:schemeClr val="bg1">
                    <a:lumMod val="85000"/>
                  </a:schemeClr>
                </a:solidFill>
                <a:effectLst>
                  <a:outerShdw blurRad="38100" dist="38100" dir="2700000" algn="tl">
                    <a:srgbClr val="000000">
                      <a:alpha val="43137"/>
                    </a:srgbClr>
                  </a:outerShdw>
                </a:effectLst>
              </a:rPr>
              <a:t>Improvements in the template-based alignment</a:t>
            </a:r>
          </a:p>
          <a:p>
            <a:pPr marL="742950" lvl="1" indent="-285750">
              <a:buBlip>
                <a:blip r:embed="rId2"/>
              </a:buBlip>
            </a:pPr>
            <a:r>
              <a:rPr lang="en-US" sz="2000" dirty="0" smtClean="0">
                <a:solidFill>
                  <a:schemeClr val="bg1">
                    <a:lumMod val="85000"/>
                  </a:schemeClr>
                </a:solidFill>
                <a:effectLst>
                  <a:outerShdw blurRad="38100" dist="38100" dir="2700000" algn="tl">
                    <a:srgbClr val="000000">
                      <a:alpha val="43137"/>
                    </a:srgbClr>
                  </a:outerShdw>
                </a:effectLst>
              </a:rPr>
              <a:t>Structural statistics that reveal biases in the distribution of sequences within different structural motifs.</a:t>
            </a:r>
          </a:p>
          <a:p>
            <a:pPr marL="742950" lvl="1" indent="-285750">
              <a:buBlip>
                <a:blip r:embed="rId2"/>
              </a:buBlip>
            </a:pPr>
            <a:r>
              <a:rPr lang="en-US" sz="2000" dirty="0" smtClean="0">
                <a:solidFill>
                  <a:schemeClr val="bg1">
                    <a:lumMod val="85000"/>
                  </a:schemeClr>
                </a:solidFill>
                <a:effectLst>
                  <a:outerShdw blurRad="38100" dist="38100" dir="2700000" algn="tl">
                    <a:srgbClr val="000000">
                      <a:alpha val="43137"/>
                    </a:srgbClr>
                  </a:outerShdw>
                </a:effectLst>
              </a:rPr>
              <a:t>Structural potentials that improve the prediction of an RNA secondary structure from a single </a:t>
            </a:r>
            <a:r>
              <a:rPr lang="en-US" sz="2000" dirty="0">
                <a:solidFill>
                  <a:schemeClr val="bg1">
                    <a:lumMod val="85000"/>
                  </a:schemeClr>
                </a:solidFill>
                <a:effectLst>
                  <a:outerShdw blurRad="38100" dist="38100" dir="2700000" algn="tl">
                    <a:srgbClr val="000000">
                      <a:alpha val="43137"/>
                    </a:srgbClr>
                  </a:outerShdw>
                </a:effectLst>
              </a:rPr>
              <a:t>sequence (RNA Folding</a:t>
            </a:r>
            <a:r>
              <a:rPr lang="en-US" sz="2000" dirty="0" smtClean="0">
                <a:solidFill>
                  <a:schemeClr val="bg1">
                    <a:lumMod val="85000"/>
                  </a:schemeClr>
                </a:solidFill>
                <a:effectLst>
                  <a:outerShdw blurRad="38100" dist="38100" dir="2700000" algn="tl">
                    <a:srgbClr val="000000">
                      <a:alpha val="43137"/>
                    </a:srgbClr>
                  </a:outerShdw>
                </a:effectLst>
              </a:rPr>
              <a:t>).</a:t>
            </a:r>
          </a:p>
        </p:txBody>
      </p:sp>
      <p:sp>
        <p:nvSpPr>
          <p:cNvPr id="4" name="TextBox 3"/>
          <p:cNvSpPr txBox="1"/>
          <p:nvPr/>
        </p:nvSpPr>
        <p:spPr>
          <a:xfrm>
            <a:off x="2914915" y="94357"/>
            <a:ext cx="3388390" cy="707886"/>
          </a:xfrm>
          <a:prstGeom prst="rect">
            <a:avLst/>
          </a:prstGeom>
          <a:noFill/>
        </p:spPr>
        <p:txBody>
          <a:bodyPr wrap="square" rtlCol="0">
            <a:spAutoFit/>
          </a:bodyPr>
          <a:lstStyle/>
          <a:p>
            <a:r>
              <a:rPr lang="en-US" sz="4000" b="1" dirty="0" smtClean="0">
                <a:solidFill>
                  <a:srgbClr val="C00000"/>
                </a:solidFill>
                <a:effectLst>
                  <a:outerShdw blurRad="38100" dist="38100" dir="2700000" algn="tl">
                    <a:srgbClr val="000000">
                      <a:alpha val="43137"/>
                    </a:srgbClr>
                  </a:outerShdw>
                </a:effectLst>
              </a:rPr>
              <a:t>Major Topics</a:t>
            </a:r>
            <a:endParaRPr lang="en-US" sz="40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23924288"/>
      </p:ext>
    </p:ext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838200"/>
            <a:ext cx="8610600" cy="5715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863" y="0"/>
            <a:ext cx="9144000" cy="533400"/>
          </a:xfrm>
          <a:prstGeom prst="rect">
            <a:avLst/>
          </a:prstGeom>
          <a:gradFill>
            <a:gsLst>
              <a:gs pos="0">
                <a:srgbClr val="392B49"/>
              </a:gs>
              <a:gs pos="50000">
                <a:srgbClr val="54416B"/>
              </a:gs>
              <a:gs pos="100000">
                <a:srgbClr val="876DA7"/>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Discoveries and Applications:  Structural Statistics @CRW Site</a:t>
            </a:r>
            <a:endParaRPr lang="en-US" sz="2400" b="1" dirty="0"/>
          </a:p>
        </p:txBody>
      </p:sp>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3800" y="838199"/>
            <a:ext cx="3068285" cy="2302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8969683"/>
      </p:ext>
    </p:extLst>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889" y="1143000"/>
            <a:ext cx="8733609" cy="5658557"/>
          </a:xfrm>
          <a:prstGeom prst="rect">
            <a:avLst/>
          </a:prstGeom>
        </p:spPr>
      </p:pic>
      <p:sp>
        <p:nvSpPr>
          <p:cNvPr id="5" name="Rectangle 4"/>
          <p:cNvSpPr/>
          <p:nvPr/>
        </p:nvSpPr>
        <p:spPr>
          <a:xfrm>
            <a:off x="-4863" y="-1624"/>
            <a:ext cx="9144000" cy="687424"/>
          </a:xfrm>
          <a:prstGeom prst="rect">
            <a:avLst/>
          </a:prstGeom>
          <a:gradFill>
            <a:gsLst>
              <a:gs pos="0">
                <a:srgbClr val="392B49"/>
              </a:gs>
              <a:gs pos="50000">
                <a:srgbClr val="54416B"/>
              </a:gs>
              <a:gs pos="100000">
                <a:srgbClr val="876DA7"/>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Discoveries and Applications:  Structural Potentials / RNA Folding</a:t>
            </a:r>
            <a:endParaRPr lang="en-US" sz="2400" b="1"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4090" t="3601" b="4629"/>
          <a:stretch/>
        </p:blipFill>
        <p:spPr>
          <a:xfrm>
            <a:off x="6934200" y="821263"/>
            <a:ext cx="2044942" cy="1159937"/>
          </a:xfrm>
          <a:prstGeom prst="rect">
            <a:avLst/>
          </a:prstGeom>
        </p:spPr>
      </p:pic>
    </p:spTree>
    <p:extLst>
      <p:ext uri="{BB962C8B-B14F-4D97-AF65-F5344CB8AC3E}">
        <p14:creationId xmlns:p14="http://schemas.microsoft.com/office/powerpoint/2010/main" val="3421679313"/>
      </p:ext>
    </p:extLst>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3" y="1169064"/>
            <a:ext cx="9148863" cy="5688936"/>
          </a:xfrm>
          <a:prstGeom prst="rect">
            <a:avLst/>
          </a:prstGeom>
        </p:spPr>
      </p:pic>
      <p:sp>
        <p:nvSpPr>
          <p:cNvPr id="2" name="TextBox 1"/>
          <p:cNvSpPr txBox="1"/>
          <p:nvPr/>
        </p:nvSpPr>
        <p:spPr>
          <a:xfrm>
            <a:off x="119920" y="773589"/>
            <a:ext cx="8991600" cy="523220"/>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Higher accuracy of RNA folding with Statistical Potentials</a:t>
            </a:r>
            <a:endParaRPr lang="en-US" sz="2800" b="1" dirty="0">
              <a:effectLst>
                <a:outerShdw blurRad="38100" dist="38100" dir="2700000" algn="tl">
                  <a:srgbClr val="000000">
                    <a:alpha val="43137"/>
                  </a:srgbClr>
                </a:outerShdw>
              </a:effectLst>
            </a:endParaRPr>
          </a:p>
        </p:txBody>
      </p:sp>
      <p:sp>
        <p:nvSpPr>
          <p:cNvPr id="7" name="Rectangle 6"/>
          <p:cNvSpPr/>
          <p:nvPr/>
        </p:nvSpPr>
        <p:spPr>
          <a:xfrm>
            <a:off x="-4863" y="-1624"/>
            <a:ext cx="9144000" cy="687424"/>
          </a:xfrm>
          <a:prstGeom prst="rect">
            <a:avLst/>
          </a:prstGeom>
          <a:gradFill>
            <a:gsLst>
              <a:gs pos="0">
                <a:srgbClr val="392B49"/>
              </a:gs>
              <a:gs pos="50000">
                <a:srgbClr val="54416B"/>
              </a:gs>
              <a:gs pos="100000">
                <a:srgbClr val="876DA7"/>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Discoveries and Applications:  Structural Potentials / RNA Folding</a:t>
            </a:r>
            <a:endParaRPr lang="en-US" sz="2400" b="1" dirty="0"/>
          </a:p>
        </p:txBody>
      </p:sp>
    </p:spTree>
    <p:extLst>
      <p:ext uri="{BB962C8B-B14F-4D97-AF65-F5344CB8AC3E}">
        <p14:creationId xmlns:p14="http://schemas.microsoft.com/office/powerpoint/2010/main" val="3133430188"/>
      </p:ext>
    </p:extLst>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smtClean="0"/>
              <a:t>Research Team and Support</a:t>
            </a:r>
            <a:endParaRPr lang="en-US" dirty="0" smtClean="0"/>
          </a:p>
        </p:txBody>
      </p:sp>
      <p:sp>
        <p:nvSpPr>
          <p:cNvPr id="3" name="Content Placeholder 2"/>
          <p:cNvSpPr>
            <a:spLocks noGrp="1"/>
          </p:cNvSpPr>
          <p:nvPr>
            <p:ph idx="1"/>
          </p:nvPr>
        </p:nvSpPr>
        <p:spPr/>
        <p:txBody>
          <a:bodyPr>
            <a:normAutofit fontScale="70000" lnSpcReduction="20000"/>
          </a:bodyPr>
          <a:lstStyle/>
          <a:p>
            <a:r>
              <a:rPr lang="en-US" smtClean="0"/>
              <a:t> Team:</a:t>
            </a:r>
          </a:p>
          <a:p>
            <a:pPr lvl="1"/>
            <a:r>
              <a:rPr lang="en-US" smtClean="0"/>
              <a:t>Robin Gutell (Principal/Principle Investigator)</a:t>
            </a:r>
          </a:p>
          <a:p>
            <a:pPr lvl="1"/>
            <a:r>
              <a:rPr lang="en-US" smtClean="0"/>
              <a:t>Stuart Ozer (Microsoft; rCAD development)</a:t>
            </a:r>
          </a:p>
          <a:p>
            <a:pPr lvl="1"/>
            <a:r>
              <a:rPr lang="en-US" smtClean="0"/>
              <a:t>Jamie Cannone (CRW Site/Project curator; rCAD development)</a:t>
            </a:r>
          </a:p>
          <a:p>
            <a:pPr lvl="1"/>
            <a:r>
              <a:rPr lang="en-US" smtClean="0"/>
              <a:t>Lei Shang (Covariation analysis)</a:t>
            </a:r>
          </a:p>
          <a:p>
            <a:pPr lvl="1"/>
            <a:r>
              <a:rPr lang="en-US" smtClean="0"/>
              <a:t>David Gardner (Structural statistics; RNA folding; rCAD development)</a:t>
            </a:r>
          </a:p>
          <a:p>
            <a:pPr lvl="1"/>
            <a:r>
              <a:rPr lang="en-US" smtClean="0"/>
              <a:t>Jung Lee (RNA structure analysis)</a:t>
            </a:r>
          </a:p>
          <a:p>
            <a:pPr lvl="1"/>
            <a:r>
              <a:rPr lang="en-US" smtClean="0"/>
              <a:t>Ame Wongsa (RNA2DMap development)</a:t>
            </a:r>
          </a:p>
          <a:p>
            <a:pPr lvl="1"/>
            <a:r>
              <a:rPr lang="en-US" smtClean="0"/>
              <a:t>Kishore Doshi (rCAD development; RNA folding)</a:t>
            </a:r>
          </a:p>
          <a:p>
            <a:r>
              <a:rPr lang="en-US" smtClean="0"/>
              <a:t> Funding:</a:t>
            </a:r>
          </a:p>
          <a:p>
            <a:pPr lvl="1"/>
            <a:r>
              <a:rPr lang="en-US" smtClean="0"/>
              <a:t>National Institutes of Health</a:t>
            </a:r>
          </a:p>
          <a:p>
            <a:pPr lvl="1"/>
            <a:r>
              <a:rPr lang="en-US" smtClean="0"/>
              <a:t>Microsoft Research (TCI/ER)</a:t>
            </a:r>
          </a:p>
          <a:p>
            <a:pPr lvl="1"/>
            <a:r>
              <a:rPr lang="en-US" smtClean="0"/>
              <a:t>Welch Foundation</a:t>
            </a:r>
            <a:endParaRPr lang="en-US" dirty="0"/>
          </a:p>
        </p:txBody>
      </p:sp>
    </p:spTree>
    <p:extLst>
      <p:ext uri="{BB962C8B-B14F-4D97-AF65-F5344CB8AC3E}">
        <p14:creationId xmlns:p14="http://schemas.microsoft.com/office/powerpoint/2010/main" val="3128197479"/>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2217390"/>
            <a:ext cx="5486400" cy="1569660"/>
          </a:xfrm>
          <a:prstGeom prst="rect">
            <a:avLst/>
          </a:prstGeom>
          <a:noFill/>
        </p:spPr>
        <p:txBody>
          <a:bodyPr wrap="square" rtlCol="0">
            <a:spAutoFit/>
          </a:bodyPr>
          <a:lstStyle/>
          <a:p>
            <a:pPr algn="ctr"/>
            <a:r>
              <a:rPr lang="en-US" sz="9600" dirty="0" smtClean="0">
                <a:effectLst>
                  <a:outerShdw blurRad="38100" dist="38100" dir="2700000" algn="tl">
                    <a:srgbClr val="000000">
                      <a:alpha val="43137"/>
                    </a:srgbClr>
                  </a:outerShdw>
                </a:effectLst>
              </a:rPr>
              <a:t>END</a:t>
            </a:r>
            <a:endParaRPr lang="en-US" sz="9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064091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8771E250-94BB-45E2-9545-4494A0DF7676}" type="slidenum">
              <a:rPr lang="en-US" smtClean="0"/>
              <a:pPr>
                <a:defRPr/>
              </a:pPr>
              <a:t>4</a:t>
            </a:fld>
            <a:endParaRPr lang="en-US" dirty="0"/>
          </a:p>
        </p:txBody>
      </p:sp>
      <p:sp>
        <p:nvSpPr>
          <p:cNvPr id="8" name="TextBox 7"/>
          <p:cNvSpPr txBox="1"/>
          <p:nvPr/>
        </p:nvSpPr>
        <p:spPr>
          <a:xfrm>
            <a:off x="449892" y="918281"/>
            <a:ext cx="8610600" cy="523220"/>
          </a:xfrm>
          <a:prstGeom prst="rect">
            <a:avLst/>
          </a:prstGeom>
          <a:noFill/>
        </p:spPr>
        <p:txBody>
          <a:bodyPr wrap="square" rtlCol="0">
            <a:spAutoFit/>
          </a:bodyPr>
          <a:lstStyle/>
          <a:p>
            <a:r>
              <a:rPr lang="en-US" sz="2800" b="1" dirty="0" smtClean="0">
                <a:effectLst>
                  <a:outerShdw blurRad="38100" dist="38100" dir="2700000" algn="tl">
                    <a:srgbClr val="000000">
                      <a:alpha val="43137"/>
                    </a:srgbClr>
                  </a:outerShdw>
                </a:effectLst>
              </a:rPr>
              <a:t>We are in the midst of a </a:t>
            </a:r>
            <a:r>
              <a:rPr lang="en-US" sz="2800" b="1" dirty="0" smtClean="0">
                <a:solidFill>
                  <a:srgbClr val="FF0000"/>
                </a:solidFill>
                <a:effectLst>
                  <a:outerShdw blurRad="38100" dist="38100" dir="2700000" algn="tl">
                    <a:srgbClr val="000000">
                      <a:alpha val="43137"/>
                    </a:srgbClr>
                  </a:outerShdw>
                </a:effectLst>
              </a:rPr>
              <a:t>major paradigm shift </a:t>
            </a:r>
            <a:r>
              <a:rPr lang="en-US" sz="2800" b="1" dirty="0" smtClean="0">
                <a:effectLst>
                  <a:outerShdw blurRad="38100" dist="38100" dir="2700000" algn="tl">
                    <a:srgbClr val="000000">
                      <a:alpha val="43137"/>
                    </a:srgbClr>
                  </a:outerShdw>
                </a:effectLst>
              </a:rPr>
              <a:t>in Biology</a:t>
            </a:r>
          </a:p>
        </p:txBody>
      </p:sp>
      <p:sp>
        <p:nvSpPr>
          <p:cNvPr id="3" name="Rectangle 2"/>
          <p:cNvSpPr/>
          <p:nvPr/>
        </p:nvSpPr>
        <p:spPr>
          <a:xfrm>
            <a:off x="297492" y="1524000"/>
            <a:ext cx="8763000" cy="4708981"/>
          </a:xfrm>
          <a:prstGeom prst="rect">
            <a:avLst/>
          </a:prstGeom>
        </p:spPr>
        <p:txBody>
          <a:bodyPr wrap="square">
            <a:spAutoFit/>
          </a:bodyPr>
          <a:lstStyle/>
          <a:p>
            <a:pPr marL="182880" indent="-182880">
              <a:buFont typeface="Arial" pitchFamily="34" charset="0"/>
              <a:buChar char="•"/>
            </a:pPr>
            <a:r>
              <a:rPr lang="en-US" sz="2000" dirty="0">
                <a:effectLst>
                  <a:outerShdw blurRad="38100" dist="38100" dir="2700000" algn="tl">
                    <a:srgbClr val="000000">
                      <a:alpha val="43137"/>
                    </a:srgbClr>
                  </a:outerShdw>
                </a:effectLst>
              </a:rPr>
              <a:t>RNAs function in the cell was once considered to be involved only in protein synthesis. </a:t>
            </a:r>
            <a:endParaRPr lang="en-US" sz="2000" dirty="0" smtClean="0">
              <a:effectLst>
                <a:outerShdw blurRad="38100" dist="38100" dir="2700000" algn="tl">
                  <a:srgbClr val="000000">
                    <a:alpha val="43137"/>
                  </a:srgbClr>
                </a:outerShdw>
              </a:effectLst>
            </a:endParaRPr>
          </a:p>
          <a:p>
            <a:pPr marL="182880" indent="-182880">
              <a:buFont typeface="Arial" pitchFamily="34" charset="0"/>
              <a:buChar char="•"/>
            </a:pPr>
            <a:endParaRPr lang="en-US" sz="2000" dirty="0">
              <a:effectLst>
                <a:outerShdw blurRad="38100" dist="38100" dir="2700000" algn="tl">
                  <a:srgbClr val="000000">
                    <a:alpha val="43137"/>
                  </a:srgbClr>
                </a:outerShdw>
              </a:effectLst>
            </a:endParaRPr>
          </a:p>
          <a:p>
            <a:pPr marL="182880" indent="-182880">
              <a:buFont typeface="Arial" pitchFamily="34" charset="0"/>
              <a:buChar char="•"/>
            </a:pPr>
            <a:r>
              <a:rPr lang="en-US" sz="2000" dirty="0">
                <a:effectLst>
                  <a:outerShdw blurRad="38100" dist="38100" dir="2700000" algn="tl">
                    <a:srgbClr val="000000">
                      <a:alpha val="43137"/>
                    </a:srgbClr>
                  </a:outerShdw>
                </a:effectLst>
              </a:rPr>
              <a:t>Ribosomal RNA and the ribosomal proteins formed the ribosomes, the site of protein synthesis. Transfer RNA brought the proper amino acid to the growing peptide chain, based on its three nucleotide interaction with the messenger RNA. And the messenger RNA encoded the sequence of the protein in its triplet code.  </a:t>
            </a:r>
          </a:p>
          <a:p>
            <a:endParaRPr lang="en-US" sz="2000" dirty="0">
              <a:effectLst>
                <a:outerShdw blurRad="38100" dist="38100" dir="2700000" algn="tl">
                  <a:srgbClr val="000000">
                    <a:alpha val="43137"/>
                  </a:srgbClr>
                </a:outerShdw>
              </a:effectLst>
            </a:endParaRPr>
          </a:p>
          <a:p>
            <a:pPr marL="182880" indent="-182880">
              <a:buFont typeface="Arial" pitchFamily="34" charset="0"/>
              <a:buChar char="•"/>
            </a:pPr>
            <a:r>
              <a:rPr lang="en-US" sz="2000" dirty="0">
                <a:effectLst>
                  <a:outerShdw blurRad="38100" dist="38100" dir="2700000" algn="tl">
                    <a:srgbClr val="000000">
                      <a:alpha val="43137"/>
                    </a:srgbClr>
                  </a:outerShdw>
                </a:effectLst>
              </a:rPr>
              <a:t>Now RNA is associated with a growing number of functions.  This significant paradigm shift is dramatically changing our knowledge of the detailed mechanisms of the cell</a:t>
            </a:r>
            <a:r>
              <a:rPr lang="en-US" sz="2000" dirty="0" smtClean="0">
                <a:effectLst>
                  <a:outerShdw blurRad="38100" dist="38100" dir="2700000" algn="tl">
                    <a:srgbClr val="000000">
                      <a:alpha val="43137"/>
                    </a:srgbClr>
                  </a:outerShdw>
                </a:effectLst>
              </a:rPr>
              <a:t>.</a:t>
            </a:r>
          </a:p>
          <a:p>
            <a:pPr marL="182880" indent="-182880">
              <a:buFont typeface="Arial" pitchFamily="34" charset="0"/>
              <a:buChar char="•"/>
            </a:pPr>
            <a:endParaRPr lang="en-US" sz="2000" dirty="0">
              <a:effectLst>
                <a:outerShdw blurRad="38100" dist="38100" dir="2700000" algn="tl">
                  <a:srgbClr val="000000">
                    <a:alpha val="43137"/>
                  </a:srgbClr>
                </a:outerShdw>
              </a:effectLst>
            </a:endParaRPr>
          </a:p>
          <a:p>
            <a:pPr marL="182880" indent="-182880">
              <a:buFont typeface="Arial" pitchFamily="34" charset="0"/>
              <a:buChar char="•"/>
            </a:pPr>
            <a:r>
              <a:rPr lang="en-US" sz="2000" dirty="0">
                <a:effectLst>
                  <a:outerShdw blurRad="38100" dist="38100" dir="2700000" algn="tl">
                    <a:srgbClr val="000000">
                      <a:alpha val="43137"/>
                    </a:srgbClr>
                  </a:outerShdw>
                </a:effectLst>
              </a:rPr>
              <a:t>An understanding of the function of these RNAs is directly associated with their higher-order structure. </a:t>
            </a:r>
          </a:p>
        </p:txBody>
      </p:sp>
      <p:sp>
        <p:nvSpPr>
          <p:cNvPr id="6" name="Rectangle 5"/>
          <p:cNvSpPr/>
          <p:nvPr/>
        </p:nvSpPr>
        <p:spPr>
          <a:xfrm>
            <a:off x="0" y="0"/>
            <a:ext cx="9144000" cy="632936"/>
          </a:xfrm>
          <a:prstGeom prst="rect">
            <a:avLst/>
          </a:prstGeom>
          <a:gradFill>
            <a:gsLst>
              <a:gs pos="0">
                <a:srgbClr val="161868"/>
              </a:gs>
              <a:gs pos="50000">
                <a:srgbClr val="232D91"/>
              </a:gs>
              <a:gs pos="100000">
                <a:srgbClr val="4F5FD5"/>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effectLst>
                  <a:outerShdw blurRad="38100" dist="38100" dir="2700000" algn="tl">
                    <a:srgbClr val="000000">
                      <a:alpha val="43137"/>
                    </a:srgbClr>
                  </a:outerShdw>
                </a:effectLst>
              </a:rPr>
              <a:t>RNA Science: Importance of RNA</a:t>
            </a:r>
            <a:endParaRPr lang="en-US"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18108007"/>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85800" y="2362200"/>
            <a:ext cx="5162100" cy="3657600"/>
          </a:xfrm>
          <a:prstGeom prst="rect">
            <a:avLst/>
          </a:prstGeom>
          <a:solidFill>
            <a:schemeClr val="bg1"/>
          </a:solidFill>
          <a:ln w="158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1" r="89647" b="57232"/>
          <a:stretch/>
        </p:blipFill>
        <p:spPr>
          <a:xfrm>
            <a:off x="1905000" y="2438401"/>
            <a:ext cx="1146171" cy="2754782"/>
          </a:xfrm>
        </p:spPr>
      </p:pic>
      <p:pic>
        <p:nvPicPr>
          <p:cNvPr id="6" name="Content Placeholder 9" descr="thermus-stability-v8.png"/>
          <p:cNvPicPr>
            <a:picLocks noChangeAspect="1"/>
          </p:cNvPicPr>
          <p:nvPr/>
        </p:nvPicPr>
        <p:blipFill rotWithShape="1">
          <a:blip r:embed="rId4"/>
          <a:srcRect l="80932" t="2755" r="3862" b="45565"/>
          <a:stretch/>
        </p:blipFill>
        <p:spPr>
          <a:xfrm>
            <a:off x="860265" y="2438400"/>
            <a:ext cx="1193800" cy="2708382"/>
          </a:xfrm>
          <a:prstGeom prst="rect">
            <a:avLst/>
          </a:prstGeom>
        </p:spPr>
      </p:pic>
      <p:sp>
        <p:nvSpPr>
          <p:cNvPr id="8" name="Rectangle 7"/>
          <p:cNvSpPr/>
          <p:nvPr/>
        </p:nvSpPr>
        <p:spPr>
          <a:xfrm>
            <a:off x="838201" y="910948"/>
            <a:ext cx="7772400" cy="1323439"/>
          </a:xfrm>
          <a:prstGeom prst="rect">
            <a:avLst/>
          </a:prstGeom>
        </p:spPr>
        <p:txBody>
          <a:bodyPr wrap="square">
            <a:spAutoFit/>
          </a:bodyPr>
          <a:lstStyle/>
          <a:p>
            <a:pPr algn="just" eaLnBrk="0" hangingPunct="0">
              <a:spcBef>
                <a:spcPct val="20000"/>
              </a:spcBef>
              <a:buClr>
                <a:schemeClr val="accent1"/>
              </a:buClr>
              <a:buSzPct val="85000"/>
              <a:defRPr/>
            </a:pPr>
            <a:r>
              <a:rPr lang="en-US" sz="2000" dirty="0" smtClean="0">
                <a:effectLst>
                  <a:outerShdw blurRad="38100" dist="38100" dir="2700000" algn="tl">
                    <a:srgbClr val="000000">
                      <a:alpha val="43137"/>
                    </a:srgbClr>
                  </a:outerShdw>
                </a:effectLst>
              </a:rPr>
              <a:t>While RNA can form simple A:U and G:C base pairings like DNA, RNA has the capacity to form unique three-dimensional structure that can form special chemical structures capable of performing different types of catalysis (like proteins)</a:t>
            </a:r>
            <a:endParaRPr lang="en-US" sz="2000" dirty="0">
              <a:effectLst>
                <a:outerShdw blurRad="38100" dist="38100" dir="2700000" algn="tl">
                  <a:srgbClr val="000000">
                    <a:alpha val="43137"/>
                  </a:srgbClr>
                </a:outerShdw>
              </a:effectLst>
            </a:endParaRPr>
          </a:p>
        </p:txBody>
      </p:sp>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31235" t="9840" r="28642" b="4260"/>
          <a:stretch/>
        </p:blipFill>
        <p:spPr>
          <a:xfrm>
            <a:off x="6076245" y="2362201"/>
            <a:ext cx="2740071" cy="3657600"/>
          </a:xfrm>
          <a:prstGeom prst="rect">
            <a:avLst/>
          </a:prstGeom>
          <a:ln w="15875">
            <a:solidFill>
              <a:schemeClr val="tx1"/>
            </a:solidFill>
          </a:ln>
          <a:effectLst>
            <a:outerShdw blurRad="50800" dist="38100" dir="2700000" algn="tl" rotWithShape="0">
              <a:prstClr val="black">
                <a:alpha val="40000"/>
              </a:prstClr>
            </a:outerShdw>
          </a:effectLst>
        </p:spPr>
      </p:pic>
      <p:sp>
        <p:nvSpPr>
          <p:cNvPr id="16" name="TextBox 15"/>
          <p:cNvSpPr txBox="1"/>
          <p:nvPr/>
        </p:nvSpPr>
        <p:spPr>
          <a:xfrm>
            <a:off x="2895600" y="6101644"/>
            <a:ext cx="676050" cy="400110"/>
          </a:xfrm>
          <a:prstGeom prst="rect">
            <a:avLst/>
          </a:prstGeom>
          <a:noFill/>
        </p:spPr>
        <p:txBody>
          <a:bodyPr wrap="square" rtlCol="0">
            <a:spAutoFit/>
          </a:bodyPr>
          <a:lstStyle/>
          <a:p>
            <a:r>
              <a:rPr lang="en-US" sz="2000" b="1" dirty="0" smtClean="0">
                <a:effectLst>
                  <a:outerShdw blurRad="38100" dist="38100" dir="2700000" algn="tl">
                    <a:srgbClr val="000000">
                      <a:alpha val="43137"/>
                    </a:srgbClr>
                  </a:outerShdw>
                </a:effectLst>
              </a:rPr>
              <a:t>RNA</a:t>
            </a:r>
            <a:endParaRPr lang="en-US" sz="2000" b="1" dirty="0">
              <a:effectLst>
                <a:outerShdw blurRad="38100" dist="38100" dir="2700000" algn="tl">
                  <a:srgbClr val="000000">
                    <a:alpha val="43137"/>
                  </a:srgbClr>
                </a:outerShdw>
              </a:effectLst>
            </a:endParaRPr>
          </a:p>
        </p:txBody>
      </p:sp>
      <p:sp>
        <p:nvSpPr>
          <p:cNvPr id="17" name="TextBox 16"/>
          <p:cNvSpPr txBox="1"/>
          <p:nvPr/>
        </p:nvSpPr>
        <p:spPr>
          <a:xfrm>
            <a:off x="6136242" y="5763457"/>
            <a:ext cx="2680074" cy="246221"/>
          </a:xfrm>
          <a:prstGeom prst="rect">
            <a:avLst/>
          </a:prstGeom>
          <a:noFill/>
        </p:spPr>
        <p:txBody>
          <a:bodyPr wrap="square" rtlCol="0">
            <a:spAutoFit/>
          </a:bodyPr>
          <a:lstStyle/>
          <a:p>
            <a:r>
              <a:rPr lang="en-US" sz="1000" b="1" dirty="0" smtClean="0">
                <a:effectLst>
                  <a:outerShdw blurRad="38100" dist="38100" dir="2700000" algn="tl">
                    <a:srgbClr val="000000">
                      <a:alpha val="43137"/>
                    </a:srgbClr>
                  </a:outerShdw>
                </a:effectLst>
              </a:rPr>
              <a:t> (S3 protein in </a:t>
            </a:r>
            <a:r>
              <a:rPr lang="en-US" sz="1000" b="1" i="1" dirty="0" smtClean="0">
                <a:effectLst>
                  <a:outerShdw blurRad="38100" dist="38100" dir="2700000" algn="tl">
                    <a:srgbClr val="000000">
                      <a:alpha val="43137"/>
                    </a:srgbClr>
                  </a:outerShdw>
                </a:effectLst>
              </a:rPr>
              <a:t>T. thermophilus</a:t>
            </a:r>
            <a:r>
              <a:rPr lang="en-US" sz="1000" b="1" dirty="0" smtClean="0">
                <a:effectLst>
                  <a:outerShdw blurRad="38100" dist="38100" dir="2700000" algn="tl">
                    <a:srgbClr val="000000">
                      <a:alpha val="43137"/>
                    </a:srgbClr>
                  </a:outerShdw>
                </a:effectLst>
              </a:rPr>
              <a:t> 30S Ribosome)</a:t>
            </a:r>
            <a:endParaRPr lang="en-US" sz="1000" b="1" dirty="0">
              <a:effectLst>
                <a:outerShdw blurRad="38100" dist="38100" dir="2700000" algn="tl">
                  <a:srgbClr val="000000">
                    <a:alpha val="43137"/>
                  </a:srgbClr>
                </a:outerShdw>
              </a:effectLst>
            </a:endParaRPr>
          </a:p>
        </p:txBody>
      </p:sp>
      <p:sp>
        <p:nvSpPr>
          <p:cNvPr id="18" name="Rectangle 17"/>
          <p:cNvSpPr/>
          <p:nvPr/>
        </p:nvSpPr>
        <p:spPr>
          <a:xfrm>
            <a:off x="6974911" y="6101644"/>
            <a:ext cx="962251" cy="400110"/>
          </a:xfrm>
          <a:prstGeom prst="rect">
            <a:avLst/>
          </a:prstGeom>
        </p:spPr>
        <p:txBody>
          <a:bodyPr wrap="none">
            <a:spAutoFit/>
          </a:bodyPr>
          <a:lstStyle/>
          <a:p>
            <a:r>
              <a:rPr lang="en-US" sz="2000" b="1" dirty="0">
                <a:effectLst>
                  <a:outerShdw blurRad="38100" dist="38100" dir="2700000" algn="tl">
                    <a:srgbClr val="000000">
                      <a:alpha val="43137"/>
                    </a:srgbClr>
                  </a:outerShdw>
                </a:effectLst>
              </a:rPr>
              <a:t>Protein</a:t>
            </a:r>
            <a:endParaRPr lang="en-US" sz="2000" dirty="0"/>
          </a:p>
        </p:txBody>
      </p:sp>
      <p:sp>
        <p:nvSpPr>
          <p:cNvPr id="19" name="Rectangle 18"/>
          <p:cNvSpPr/>
          <p:nvPr/>
        </p:nvSpPr>
        <p:spPr>
          <a:xfrm>
            <a:off x="0" y="0"/>
            <a:ext cx="9144000" cy="632936"/>
          </a:xfrm>
          <a:prstGeom prst="rect">
            <a:avLst/>
          </a:prstGeom>
          <a:gradFill>
            <a:gsLst>
              <a:gs pos="0">
                <a:srgbClr val="161868"/>
              </a:gs>
              <a:gs pos="50000">
                <a:srgbClr val="232D91"/>
              </a:gs>
              <a:gs pos="100000">
                <a:srgbClr val="4F5FD5"/>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effectLst>
                  <a:outerShdw blurRad="38100" dist="38100" dir="2700000" algn="tl">
                    <a:srgbClr val="000000">
                      <a:alpha val="43137"/>
                    </a:srgbClr>
                  </a:outerShdw>
                </a:effectLst>
              </a:rPr>
              <a:t>RNA Science: Importance of RNA</a:t>
            </a:r>
            <a:endParaRPr lang="en-US" sz="4000" b="1" dirty="0">
              <a:effectLst>
                <a:outerShdw blurRad="38100" dist="38100" dir="2700000" algn="tl">
                  <a:srgbClr val="000000">
                    <a:alpha val="43137"/>
                  </a:srgbClr>
                </a:outerShdw>
              </a:effectLst>
            </a:endParaRPr>
          </a:p>
        </p:txBody>
      </p:sp>
      <p:sp>
        <p:nvSpPr>
          <p:cNvPr id="2" name="TextBox 1"/>
          <p:cNvSpPr txBox="1"/>
          <p:nvPr/>
        </p:nvSpPr>
        <p:spPr>
          <a:xfrm>
            <a:off x="714984" y="5648528"/>
            <a:ext cx="2524846" cy="369332"/>
          </a:xfrm>
          <a:prstGeom prst="rect">
            <a:avLst/>
          </a:prstGeom>
          <a:noFill/>
        </p:spPr>
        <p:txBody>
          <a:bodyPr wrap="square" rtlCol="0">
            <a:spAutoFit/>
          </a:bodyPr>
          <a:lstStyle/>
          <a:p>
            <a:pPr algn="ctr"/>
            <a:r>
              <a:rPr lang="en-US" b="1" dirty="0" smtClean="0">
                <a:effectLst>
                  <a:outerShdw blurRad="38100" dist="38100" dir="2700000" algn="tl">
                    <a:srgbClr val="000000">
                      <a:alpha val="43137"/>
                    </a:srgbClr>
                  </a:outerShdw>
                </a:effectLst>
              </a:rPr>
              <a:t>16S rRNA 766-813 NT</a:t>
            </a:r>
            <a:endParaRPr lang="en-US" b="1" dirty="0">
              <a:effectLst>
                <a:outerShdw blurRad="38100" dist="38100" dir="2700000" algn="tl">
                  <a:srgbClr val="000000">
                    <a:alpha val="43137"/>
                  </a:srgbClr>
                </a:outerShdw>
              </a:effectLst>
            </a:endParaRPr>
          </a:p>
        </p:txBody>
      </p:sp>
      <p:sp>
        <p:nvSpPr>
          <p:cNvPr id="3" name="TextBox 2"/>
          <p:cNvSpPr txBox="1"/>
          <p:nvPr/>
        </p:nvSpPr>
        <p:spPr>
          <a:xfrm>
            <a:off x="1905000" y="5214990"/>
            <a:ext cx="1193800" cy="523220"/>
          </a:xfrm>
          <a:prstGeom prst="rect">
            <a:avLst/>
          </a:prstGeom>
          <a:noFill/>
        </p:spPr>
        <p:txBody>
          <a:bodyPr wrap="square" rtlCol="0">
            <a:spAutoFit/>
          </a:bodyPr>
          <a:lstStyle/>
          <a:p>
            <a:pPr algn="ctr"/>
            <a:r>
              <a:rPr lang="en-US" sz="1400" b="1" dirty="0" smtClean="0">
                <a:effectLst>
                  <a:outerShdw blurRad="38100" dist="38100" dir="2700000" algn="tl">
                    <a:srgbClr val="000000">
                      <a:alpha val="43137"/>
                    </a:srgbClr>
                  </a:outerShdw>
                </a:effectLst>
              </a:rPr>
              <a:t>Secondary Structure</a:t>
            </a:r>
            <a:endParaRPr lang="en-US" sz="1400" b="1" dirty="0">
              <a:effectLst>
                <a:outerShdw blurRad="38100" dist="38100" dir="2700000" algn="tl">
                  <a:srgbClr val="000000">
                    <a:alpha val="43137"/>
                  </a:srgbClr>
                </a:outerShdw>
              </a:effectLst>
            </a:endParaRPr>
          </a:p>
        </p:txBody>
      </p:sp>
      <p:sp>
        <p:nvSpPr>
          <p:cNvPr id="14" name="TextBox 13"/>
          <p:cNvSpPr txBox="1"/>
          <p:nvPr/>
        </p:nvSpPr>
        <p:spPr>
          <a:xfrm>
            <a:off x="854171" y="5223933"/>
            <a:ext cx="1193800" cy="307777"/>
          </a:xfrm>
          <a:prstGeom prst="rect">
            <a:avLst/>
          </a:prstGeom>
          <a:noFill/>
        </p:spPr>
        <p:txBody>
          <a:bodyPr wrap="square" rtlCol="0">
            <a:spAutoFit/>
          </a:bodyPr>
          <a:lstStyle/>
          <a:p>
            <a:pPr algn="ctr"/>
            <a:r>
              <a:rPr lang="en-US" sz="1400" b="1" dirty="0" smtClean="0">
                <a:effectLst>
                  <a:outerShdw blurRad="38100" dist="38100" dir="2700000" algn="tl">
                    <a:srgbClr val="000000">
                      <a:alpha val="43137"/>
                    </a:srgbClr>
                  </a:outerShdw>
                </a:effectLst>
              </a:rPr>
              <a:t>3D Structure</a:t>
            </a:r>
            <a:endParaRPr lang="en-US" sz="1400" b="1" dirty="0">
              <a:effectLst>
                <a:outerShdw blurRad="38100" dist="38100" dir="2700000" algn="tl">
                  <a:srgbClr val="000000">
                    <a:alpha val="43137"/>
                  </a:srgbClr>
                </a:outerShdw>
              </a:effectLst>
            </a:endParaRPr>
          </a:p>
        </p:txBody>
      </p:sp>
      <p:sp>
        <p:nvSpPr>
          <p:cNvPr id="20" name="TextBox 19"/>
          <p:cNvSpPr txBox="1"/>
          <p:nvPr/>
        </p:nvSpPr>
        <p:spPr>
          <a:xfrm>
            <a:off x="3379260" y="5649327"/>
            <a:ext cx="2336822" cy="369332"/>
          </a:xfrm>
          <a:prstGeom prst="rect">
            <a:avLst/>
          </a:prstGeom>
          <a:noFill/>
        </p:spPr>
        <p:txBody>
          <a:bodyPr wrap="square" rtlCol="0">
            <a:spAutoFit/>
          </a:bodyPr>
          <a:lstStyle/>
          <a:p>
            <a:pPr algn="ctr"/>
            <a:r>
              <a:rPr lang="en-US" b="1" dirty="0" err="1" smtClean="0">
                <a:effectLst>
                  <a:outerShdw blurRad="38100" dist="38100" dir="2700000" algn="tl">
                    <a:srgbClr val="000000">
                      <a:alpha val="43137"/>
                    </a:srgbClr>
                  </a:outerShdw>
                </a:effectLst>
              </a:rPr>
              <a:t>Phe</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tRNA</a:t>
            </a:r>
            <a:r>
              <a:rPr lang="en-US" b="1" dirty="0" smtClean="0">
                <a:effectLst>
                  <a:outerShdw blurRad="38100" dist="38100" dir="2700000" algn="tl">
                    <a:srgbClr val="000000">
                      <a:alpha val="43137"/>
                    </a:srgbClr>
                  </a:outerShdw>
                </a:effectLst>
              </a:rPr>
              <a:t> Structure</a:t>
            </a:r>
            <a:endParaRPr lang="en-US" b="1" dirty="0">
              <a:effectLst>
                <a:outerShdw blurRad="38100" dist="38100" dir="2700000" algn="tl">
                  <a:srgbClr val="000000">
                    <a:alpha val="43137"/>
                  </a:srgbClr>
                </a:outerShdw>
              </a:effectLst>
            </a:endParaRPr>
          </a:p>
        </p:txBody>
      </p:sp>
      <p:pic>
        <p:nvPicPr>
          <p:cNvPr id="7" name="Picture 6" descr="Trna3d.gif"/>
          <p:cNvPicPr>
            <a:picLocks noChangeAspect="1"/>
          </p:cNvPicPr>
          <p:nvPr/>
        </p:nvPicPr>
        <p:blipFill rotWithShape="1">
          <a:blip r:embed="rId6" cstate="print"/>
          <a:srcRect l="10475" t="7464" r="6348" b="6539"/>
          <a:stretch/>
        </p:blipFill>
        <p:spPr>
          <a:xfrm>
            <a:off x="3098800" y="2438400"/>
            <a:ext cx="2268425" cy="2856721"/>
          </a:xfrm>
          <a:prstGeom prst="rect">
            <a:avLst/>
          </a:prstGeom>
        </p:spPr>
      </p:pic>
      <p:pic>
        <p:nvPicPr>
          <p:cNvPr id="21" name="Picture 20" descr="Trna_sec_str_yst_phe.jpg"/>
          <p:cNvPicPr>
            <a:picLocks noChangeAspect="1"/>
          </p:cNvPicPr>
          <p:nvPr/>
        </p:nvPicPr>
        <p:blipFill>
          <a:blip r:embed="rId7" cstate="print"/>
          <a:stretch>
            <a:fillRect/>
          </a:stretch>
        </p:blipFill>
        <p:spPr>
          <a:xfrm>
            <a:off x="4233012" y="3505200"/>
            <a:ext cx="1528195" cy="1709790"/>
          </a:xfrm>
          <a:prstGeom prst="rect">
            <a:avLst/>
          </a:prstGeom>
        </p:spPr>
      </p:pic>
      <p:sp>
        <p:nvSpPr>
          <p:cNvPr id="22" name="TextBox 21"/>
          <p:cNvSpPr txBox="1"/>
          <p:nvPr/>
        </p:nvSpPr>
        <p:spPr>
          <a:xfrm>
            <a:off x="3379260" y="5214239"/>
            <a:ext cx="1193800" cy="307777"/>
          </a:xfrm>
          <a:prstGeom prst="rect">
            <a:avLst/>
          </a:prstGeom>
          <a:noFill/>
        </p:spPr>
        <p:txBody>
          <a:bodyPr wrap="square" rtlCol="0">
            <a:spAutoFit/>
          </a:bodyPr>
          <a:lstStyle/>
          <a:p>
            <a:pPr algn="ctr"/>
            <a:r>
              <a:rPr lang="en-US" sz="1400" b="1" dirty="0" smtClean="0">
                <a:effectLst>
                  <a:outerShdw blurRad="38100" dist="38100" dir="2700000" algn="tl">
                    <a:srgbClr val="000000">
                      <a:alpha val="43137"/>
                    </a:srgbClr>
                  </a:outerShdw>
                </a:effectLst>
              </a:rPr>
              <a:t>3D Structure</a:t>
            </a:r>
            <a:endParaRPr lang="en-US" sz="1400" b="1" dirty="0">
              <a:effectLst>
                <a:outerShdw blurRad="38100" dist="38100" dir="2700000" algn="tl">
                  <a:srgbClr val="000000">
                    <a:alpha val="43137"/>
                  </a:srgbClr>
                </a:outerShdw>
              </a:effectLst>
            </a:endParaRPr>
          </a:p>
        </p:txBody>
      </p:sp>
      <p:sp>
        <p:nvSpPr>
          <p:cNvPr id="23" name="TextBox 22"/>
          <p:cNvSpPr txBox="1"/>
          <p:nvPr/>
        </p:nvSpPr>
        <p:spPr>
          <a:xfrm>
            <a:off x="4499583" y="5195081"/>
            <a:ext cx="1193800" cy="523220"/>
          </a:xfrm>
          <a:prstGeom prst="rect">
            <a:avLst/>
          </a:prstGeom>
          <a:noFill/>
        </p:spPr>
        <p:txBody>
          <a:bodyPr wrap="square" rtlCol="0">
            <a:spAutoFit/>
          </a:bodyPr>
          <a:lstStyle/>
          <a:p>
            <a:pPr algn="ctr"/>
            <a:r>
              <a:rPr lang="en-US" sz="1400" b="1" dirty="0" smtClean="0">
                <a:effectLst>
                  <a:outerShdw blurRad="38100" dist="38100" dir="2700000" algn="tl">
                    <a:srgbClr val="000000">
                      <a:alpha val="43137"/>
                    </a:srgbClr>
                  </a:outerShdw>
                </a:effectLst>
              </a:rPr>
              <a:t>Secondary Structure</a:t>
            </a:r>
            <a:endParaRPr lang="en-US" sz="1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820354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663476"/>
            <a:ext cx="8915400" cy="2308324"/>
          </a:xfrm>
          <a:prstGeom prst="rect">
            <a:avLst/>
          </a:prstGeom>
        </p:spPr>
        <p:txBody>
          <a:bodyPr wrap="square">
            <a:spAutoFit/>
          </a:bodyPr>
          <a:lstStyle/>
          <a:p>
            <a:pPr marL="366713" lvl="1" algn="just" eaLnBrk="0" hangingPunct="0">
              <a:spcBef>
                <a:spcPct val="20000"/>
              </a:spcBef>
              <a:buClr>
                <a:schemeClr val="accent1"/>
              </a:buClr>
              <a:buSzPct val="85000"/>
              <a:defRPr/>
            </a:pPr>
            <a:r>
              <a:rPr lang="en-US" sz="2400" kern="700" spc="-70" dirty="0" smtClean="0">
                <a:effectLst>
                  <a:outerShdw blurRad="38100" dist="38100" dir="2700000" algn="tl">
                    <a:srgbClr val="000000">
                      <a:alpha val="43137"/>
                    </a:srgbClr>
                  </a:outerShdw>
                </a:effectLst>
              </a:rPr>
              <a:t>While it had been assumed that the complexity of an organism scales with the amount of protein in a cell, we are now beginning to appreciate that </a:t>
            </a:r>
            <a:r>
              <a:rPr lang="en-US" sz="2400" u="sng" kern="700" spc="-70" dirty="0" smtClean="0">
                <a:effectLst>
                  <a:outerShdw blurRad="38100" dist="38100" dir="2700000" algn="tl">
                    <a:srgbClr val="000000">
                      <a:alpha val="43137"/>
                    </a:srgbClr>
                  </a:outerShdw>
                </a:effectLst>
              </a:rPr>
              <a:t>the complexity scales with the amount of RNA in the cell</a:t>
            </a:r>
            <a:r>
              <a:rPr lang="en-US" sz="2400" kern="700" spc="-70" dirty="0" smtClean="0">
                <a:effectLst>
                  <a:outerShdw blurRad="38100" dist="38100" dir="2700000" algn="tl">
                    <a:srgbClr val="000000">
                      <a:alpha val="43137"/>
                    </a:srgbClr>
                  </a:outerShdw>
                </a:effectLst>
              </a:rPr>
              <a:t>. E.g. the human genome has ~30 times more DNA than C. </a:t>
            </a:r>
            <a:r>
              <a:rPr lang="en-US" sz="2400" kern="700" spc="-70" dirty="0" err="1" smtClean="0">
                <a:effectLst>
                  <a:outerShdw blurRad="38100" dist="38100" dir="2700000" algn="tl">
                    <a:srgbClr val="000000">
                      <a:alpha val="43137"/>
                    </a:srgbClr>
                  </a:outerShdw>
                </a:effectLst>
              </a:rPr>
              <a:t>elegans</a:t>
            </a:r>
            <a:r>
              <a:rPr lang="en-US" sz="2400" kern="700" spc="-70" dirty="0" smtClean="0">
                <a:effectLst>
                  <a:outerShdw blurRad="38100" dist="38100" dir="2700000" algn="tl">
                    <a:srgbClr val="000000">
                      <a:alpha val="43137"/>
                    </a:srgbClr>
                  </a:outerShdw>
                </a:effectLst>
              </a:rPr>
              <a:t>, while the number of protein-coding genes are roughly the same. The vast majority of the genome that is not coding for a protein is transcribed into RNA.</a:t>
            </a:r>
            <a:endParaRPr lang="en-US" sz="2400" kern="700" spc="-70" dirty="0">
              <a:effectLst>
                <a:outerShdw blurRad="38100" dist="38100" dir="2700000" algn="tl">
                  <a:srgbClr val="000000">
                    <a:alpha val="43137"/>
                  </a:srgbClr>
                </a:outerShdw>
              </a:effectLst>
            </a:endParaRPr>
          </a:p>
        </p:txBody>
      </p:sp>
      <p:sp>
        <p:nvSpPr>
          <p:cNvPr id="6" name="Rectangle 5"/>
          <p:cNvSpPr/>
          <p:nvPr/>
        </p:nvSpPr>
        <p:spPr>
          <a:xfrm>
            <a:off x="0" y="0"/>
            <a:ext cx="9144000" cy="632936"/>
          </a:xfrm>
          <a:prstGeom prst="rect">
            <a:avLst/>
          </a:prstGeom>
          <a:gradFill>
            <a:gsLst>
              <a:gs pos="0">
                <a:srgbClr val="161868"/>
              </a:gs>
              <a:gs pos="50000">
                <a:srgbClr val="232D91"/>
              </a:gs>
              <a:gs pos="100000">
                <a:srgbClr val="4F5FD5"/>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effectLst>
                  <a:outerShdw blurRad="38100" dist="38100" dir="2700000" algn="tl">
                    <a:srgbClr val="000000">
                      <a:alpha val="43137"/>
                    </a:srgbClr>
                  </a:outerShdw>
                </a:effectLst>
              </a:rPr>
              <a:t>RNA Science: Importance of RNA</a:t>
            </a:r>
            <a:endParaRPr lang="en-US" sz="4000" b="1" dirty="0">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9158" y="3048000"/>
            <a:ext cx="2423442" cy="1803401"/>
          </a:xfrm>
          <a:prstGeom prst="rect">
            <a:avLst/>
          </a:prstGeom>
          <a:ln w="15875">
            <a:solidFill>
              <a:schemeClr val="tx1"/>
            </a:solidFill>
          </a:ln>
          <a:effectLst>
            <a:outerShdw blurRad="50800" dist="38100" dir="2700000" algn="tl" rotWithShape="0">
              <a:prstClr val="black">
                <a:alpha val="40000"/>
              </a:prstClr>
            </a:outerShdw>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3048000"/>
            <a:ext cx="2492022" cy="1800579"/>
          </a:xfrm>
          <a:prstGeom prst="rect">
            <a:avLst/>
          </a:prstGeom>
          <a:ln w="15875">
            <a:solidFill>
              <a:schemeClr val="tx1"/>
            </a:solidFill>
          </a:ln>
          <a:effectLst>
            <a:outerShdw blurRad="50800" dist="38100" dir="2700000" algn="tl" rotWithShape="0">
              <a:prstClr val="black">
                <a:alpha val="40000"/>
              </a:prstClr>
            </a:outerShdw>
          </a:effectLst>
        </p:spPr>
      </p:pic>
      <p:graphicFrame>
        <p:nvGraphicFramePr>
          <p:cNvPr id="11" name="Table 10"/>
          <p:cNvGraphicFramePr>
            <a:graphicFrameLocks noGrp="1"/>
          </p:cNvGraphicFramePr>
          <p:nvPr>
            <p:extLst>
              <p:ext uri="{D42A27DB-BD31-4B8C-83A1-F6EECF244321}">
                <p14:modId xmlns:p14="http://schemas.microsoft.com/office/powerpoint/2010/main" val="2664792650"/>
              </p:ext>
            </p:extLst>
          </p:nvPr>
        </p:nvGraphicFramePr>
        <p:xfrm>
          <a:off x="758329" y="4990253"/>
          <a:ext cx="7627341" cy="1639147"/>
        </p:xfrm>
        <a:graphic>
          <a:graphicData uri="http://schemas.openxmlformats.org/drawingml/2006/table">
            <a:tbl>
              <a:tblPr firstRow="1" bandRow="1">
                <a:tableStyleId>{E8034E78-7F5D-4C2E-B375-FC64B27BC917}</a:tableStyleId>
              </a:tblPr>
              <a:tblGrid>
                <a:gridCol w="1836141"/>
                <a:gridCol w="3248753"/>
                <a:gridCol w="2542447"/>
              </a:tblGrid>
              <a:tr h="370840">
                <a:tc>
                  <a:txBody>
                    <a:bodyPr/>
                    <a:lstStyle/>
                    <a:p>
                      <a:pPr algn="ctr"/>
                      <a:endParaRPr lang="en-US" dirty="0">
                        <a:solidFill>
                          <a:schemeClr val="tx1"/>
                        </a:solidFill>
                        <a:effectLst>
                          <a:outerShdw blurRad="38100" dist="38100" dir="2700000" algn="tl">
                            <a:srgbClr val="000000">
                              <a:alpha val="43137"/>
                            </a:srgbClr>
                          </a:outerShdw>
                        </a:effectLst>
                      </a:endParaRPr>
                    </a:p>
                  </a:txBody>
                  <a:tcPr anchor="ctr">
                    <a:lnB w="1905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effectLst>
                            <a:outerShdw blurRad="38100" dist="38100" dir="2700000" algn="tl">
                              <a:srgbClr val="000000">
                                <a:alpha val="43137"/>
                              </a:srgbClr>
                            </a:outerShdw>
                          </a:effectLst>
                        </a:rPr>
                        <a:t>C. </a:t>
                      </a:r>
                      <a:r>
                        <a:rPr lang="en-US" sz="2400" dirty="0" err="1" smtClean="0">
                          <a:solidFill>
                            <a:schemeClr val="tx1"/>
                          </a:solidFill>
                          <a:effectLst>
                            <a:outerShdw blurRad="38100" dist="38100" dir="2700000" algn="tl">
                              <a:srgbClr val="000000">
                                <a:alpha val="43137"/>
                              </a:srgbClr>
                            </a:outerShdw>
                          </a:effectLst>
                        </a:rPr>
                        <a:t>elegans</a:t>
                      </a:r>
                      <a:endParaRPr lang="en-US" sz="2400" dirty="0" smtClean="0">
                        <a:solidFill>
                          <a:schemeClr val="tx1"/>
                        </a:solidFill>
                        <a:effectLst>
                          <a:outerShdw blurRad="38100" dist="38100" dir="2700000" algn="tl">
                            <a:srgbClr val="000000">
                              <a:alpha val="43137"/>
                            </a:srgbClr>
                          </a:outerShdw>
                        </a:effectLst>
                      </a:endParaRPr>
                    </a:p>
                  </a:txBody>
                  <a:tcPr anchor="ctr">
                    <a:lnB w="1905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effectLst>
                            <a:outerShdw blurRad="38100" dist="38100" dir="2700000" algn="tl">
                              <a:srgbClr val="000000">
                                <a:alpha val="43137"/>
                              </a:srgbClr>
                            </a:outerShdw>
                          </a:effectLst>
                        </a:rPr>
                        <a:t>Human</a:t>
                      </a:r>
                    </a:p>
                  </a:txBody>
                  <a:tcPr anchor="ctr">
                    <a:lnB w="19050" cap="flat" cmpd="sng" algn="ctr">
                      <a:solidFill>
                        <a:schemeClr val="tx1"/>
                      </a:solidFill>
                      <a:prstDash val="solid"/>
                      <a:round/>
                      <a:headEnd type="none" w="med" len="med"/>
                      <a:tailEnd type="none" w="med" len="med"/>
                    </a:lnB>
                    <a:solidFill>
                      <a:schemeClr val="bg2">
                        <a:lumMod val="90000"/>
                      </a:schemeClr>
                    </a:solidFill>
                  </a:tcPr>
                </a:tc>
              </a:tr>
              <a:tr h="541867">
                <a:tc>
                  <a:txBody>
                    <a:bodyPr/>
                    <a:lstStyle/>
                    <a:p>
                      <a:pPr algn="ctr"/>
                      <a:r>
                        <a:rPr lang="en-US" b="1" dirty="0" smtClean="0">
                          <a:solidFill>
                            <a:schemeClr val="tx1"/>
                          </a:solidFill>
                          <a:effectLst>
                            <a:outerShdw blurRad="38100" dist="38100" dir="2700000" algn="tl">
                              <a:srgbClr val="000000">
                                <a:alpha val="43137"/>
                              </a:srgbClr>
                            </a:outerShdw>
                          </a:effectLst>
                        </a:rPr>
                        <a:t>Genome Size</a:t>
                      </a:r>
                      <a:endParaRPr lang="en-US" b="1" dirty="0">
                        <a:solidFill>
                          <a:schemeClr val="tx1"/>
                        </a:solidFill>
                        <a:effectLst>
                          <a:outerShdw blurRad="38100" dist="38100" dir="2700000" algn="tl">
                            <a:srgbClr val="000000">
                              <a:alpha val="43137"/>
                            </a:srgbClr>
                          </a:outerShdw>
                        </a:effectLst>
                      </a:endParaRP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olidFill>
                            <a:schemeClr val="tx1"/>
                          </a:solidFill>
                          <a:effectLst>
                            <a:outerShdw blurRad="38100" dist="38100" dir="2700000" algn="tl">
                              <a:srgbClr val="000000">
                                <a:alpha val="43137"/>
                              </a:srgbClr>
                            </a:outerShdw>
                          </a:effectLst>
                        </a:rPr>
                        <a:t>97</a:t>
                      </a:r>
                      <a:r>
                        <a:rPr lang="en-US" b="1" baseline="0" dirty="0" smtClean="0">
                          <a:solidFill>
                            <a:schemeClr val="tx1"/>
                          </a:solidFill>
                          <a:effectLst>
                            <a:outerShdw blurRad="38100" dist="38100" dir="2700000" algn="tl">
                              <a:srgbClr val="000000">
                                <a:alpha val="43137"/>
                              </a:srgbClr>
                            </a:outerShdw>
                          </a:effectLst>
                        </a:rPr>
                        <a:t> mega</a:t>
                      </a:r>
                      <a:r>
                        <a:rPr lang="en-US" b="1" dirty="0" smtClean="0">
                          <a:solidFill>
                            <a:schemeClr val="tx1"/>
                          </a:solidFill>
                          <a:effectLst>
                            <a:outerShdw blurRad="38100" dist="38100" dir="2700000" algn="tl">
                              <a:srgbClr val="000000">
                                <a:alpha val="43137"/>
                              </a:srgbClr>
                            </a:outerShdw>
                          </a:effectLst>
                        </a:rPr>
                        <a:t> base pairs</a:t>
                      </a: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olidFill>
                            <a:schemeClr val="tx1"/>
                          </a:solidFill>
                          <a:effectLst>
                            <a:outerShdw blurRad="38100" dist="38100" dir="2700000" algn="tl">
                              <a:srgbClr val="000000">
                                <a:alpha val="43137"/>
                              </a:srgbClr>
                            </a:outerShdw>
                          </a:effectLst>
                        </a:rPr>
                        <a:t>3,000 mega base pairs</a:t>
                      </a: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olidFill>
                            <a:schemeClr val="tx1"/>
                          </a:solidFill>
                          <a:effectLst>
                            <a:outerShdw blurRad="38100" dist="38100" dir="2700000" algn="tl">
                              <a:srgbClr val="000000">
                                <a:alpha val="43137"/>
                              </a:srgbClr>
                            </a:outerShdw>
                          </a:effectLst>
                        </a:rPr>
                        <a:t>Protein-coding genes</a:t>
                      </a: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solidFill>
                            <a:schemeClr val="tx1"/>
                          </a:solidFill>
                          <a:effectLst>
                            <a:outerShdw blurRad="38100" dist="38100" dir="2700000" algn="tl">
                              <a:srgbClr val="000000">
                                <a:alpha val="43137"/>
                              </a:srgbClr>
                            </a:outerShdw>
                          </a:effectLst>
                        </a:rPr>
                        <a:t>~20,000</a:t>
                      </a:r>
                      <a:endParaRPr lang="en-US" b="1" dirty="0">
                        <a:solidFill>
                          <a:schemeClr val="tx1"/>
                        </a:solidFill>
                        <a:effectLst>
                          <a:outerShdw blurRad="38100" dist="38100" dir="2700000" algn="tl">
                            <a:srgbClr val="000000">
                              <a:alpha val="43137"/>
                            </a:srgbClr>
                          </a:outerShdw>
                        </a:effectLst>
                      </a:endParaRP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solidFill>
                            <a:schemeClr val="tx1"/>
                          </a:solidFill>
                          <a:effectLst>
                            <a:outerShdw blurRad="38100" dist="38100" dir="2700000" algn="tl">
                              <a:srgbClr val="000000">
                                <a:alpha val="43137"/>
                              </a:srgbClr>
                            </a:outerShdw>
                          </a:effectLst>
                        </a:rPr>
                        <a:t>20,000</a:t>
                      </a:r>
                      <a:r>
                        <a:rPr lang="en-US" b="1" baseline="0" dirty="0" smtClean="0">
                          <a:solidFill>
                            <a:schemeClr val="tx1"/>
                          </a:solidFill>
                          <a:effectLst>
                            <a:outerShdw blurRad="38100" dist="38100" dir="2700000" algn="tl">
                              <a:srgbClr val="000000">
                                <a:alpha val="43137"/>
                              </a:srgbClr>
                            </a:outerShdw>
                          </a:effectLst>
                        </a:rPr>
                        <a:t> ~ </a:t>
                      </a:r>
                      <a:r>
                        <a:rPr lang="en-US" b="1" dirty="0" smtClean="0">
                          <a:solidFill>
                            <a:schemeClr val="tx1"/>
                          </a:solidFill>
                          <a:effectLst>
                            <a:outerShdw blurRad="38100" dist="38100" dir="2700000" algn="tl">
                              <a:srgbClr val="000000">
                                <a:alpha val="43137"/>
                              </a:srgbClr>
                            </a:outerShdw>
                          </a:effectLst>
                        </a:rPr>
                        <a:t>25,000 </a:t>
                      </a:r>
                      <a:endParaRPr lang="en-US" b="1" dirty="0">
                        <a:solidFill>
                          <a:schemeClr val="tx1"/>
                        </a:solidFill>
                        <a:effectLst>
                          <a:outerShdw blurRad="38100" dist="38100" dir="2700000" algn="tl">
                            <a:srgbClr val="000000">
                              <a:alpha val="43137"/>
                            </a:srgbClr>
                          </a:outerShdw>
                        </a:effectLst>
                      </a:endParaRP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1828814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2700321751"/>
              </p:ext>
            </p:extLst>
          </p:nvPr>
        </p:nvGraphicFramePr>
        <p:xfrm>
          <a:off x="609600" y="3221578"/>
          <a:ext cx="8153400" cy="3566160"/>
        </p:xfrm>
        <a:graphic>
          <a:graphicData uri="http://schemas.openxmlformats.org/drawingml/2006/table">
            <a:tbl>
              <a:tblPr firstRow="1" bandRow="1">
                <a:tableStyleId>{EB9631B5-78F2-41C9-869B-9F39066F8104}</a:tableStyleId>
              </a:tblPr>
              <a:tblGrid>
                <a:gridCol w="2038350"/>
                <a:gridCol w="2038350"/>
                <a:gridCol w="2038350"/>
                <a:gridCol w="2038350"/>
              </a:tblGrid>
              <a:tr h="243731">
                <a:tc>
                  <a:txBody>
                    <a:bodyPr/>
                    <a:lstStyle/>
                    <a:p>
                      <a:pPr algn="ctr"/>
                      <a:endParaRPr lang="en-US" sz="1200" b="1" dirty="0"/>
                    </a:p>
                  </a:txBody>
                  <a:tcPr anchor="ctr">
                    <a:solidFill>
                      <a:schemeClr val="accent4">
                        <a:lumMod val="60000"/>
                        <a:lumOff val="40000"/>
                      </a:schemeClr>
                    </a:solidFill>
                  </a:tcPr>
                </a:tc>
                <a:tc>
                  <a:txBody>
                    <a:bodyPr/>
                    <a:lstStyle/>
                    <a:p>
                      <a:pPr algn="ctr"/>
                      <a:r>
                        <a:rPr lang="en-US" sz="1600" dirty="0" err="1" smtClean="0">
                          <a:solidFill>
                            <a:schemeClr val="tx1"/>
                          </a:solidFill>
                        </a:rPr>
                        <a:t>tRNA</a:t>
                      </a:r>
                      <a:endParaRPr lang="en-US" sz="1600" b="1" dirty="0">
                        <a:solidFill>
                          <a:schemeClr val="tx1"/>
                        </a:solidFill>
                      </a:endParaRPr>
                    </a:p>
                  </a:txBody>
                  <a:tcPr anchor="ctr">
                    <a:solidFill>
                      <a:schemeClr val="accent4">
                        <a:lumMod val="60000"/>
                        <a:lumOff val="40000"/>
                      </a:schemeClr>
                    </a:solidFill>
                  </a:tcPr>
                </a:tc>
                <a:tc>
                  <a:txBody>
                    <a:bodyPr/>
                    <a:lstStyle/>
                    <a:p>
                      <a:pPr algn="ctr"/>
                      <a:r>
                        <a:rPr lang="en-US" sz="1600" dirty="0" smtClean="0">
                          <a:solidFill>
                            <a:schemeClr val="tx1"/>
                          </a:solidFill>
                        </a:rPr>
                        <a:t>16S </a:t>
                      </a:r>
                      <a:r>
                        <a:rPr lang="en-US" sz="1600" dirty="0" err="1" smtClean="0">
                          <a:solidFill>
                            <a:schemeClr val="tx1"/>
                          </a:solidFill>
                        </a:rPr>
                        <a:t>rRNA</a:t>
                      </a:r>
                      <a:endParaRPr lang="en-US" sz="1600" b="1" dirty="0">
                        <a:solidFill>
                          <a:schemeClr val="tx1"/>
                        </a:solidFill>
                      </a:endParaRPr>
                    </a:p>
                  </a:txBody>
                  <a:tcPr anchor="ctr">
                    <a:solidFill>
                      <a:schemeClr val="accent4">
                        <a:lumMod val="60000"/>
                        <a:lumOff val="40000"/>
                      </a:schemeClr>
                    </a:solidFill>
                  </a:tcPr>
                </a:tc>
                <a:tc>
                  <a:txBody>
                    <a:bodyPr/>
                    <a:lstStyle/>
                    <a:p>
                      <a:pPr algn="ctr"/>
                      <a:r>
                        <a:rPr lang="en-US" sz="1600" dirty="0" smtClean="0">
                          <a:solidFill>
                            <a:schemeClr val="tx1"/>
                          </a:solidFill>
                        </a:rPr>
                        <a:t>23S </a:t>
                      </a:r>
                      <a:r>
                        <a:rPr lang="en-US" sz="1600" dirty="0" err="1" smtClean="0">
                          <a:solidFill>
                            <a:schemeClr val="tx1"/>
                          </a:solidFill>
                        </a:rPr>
                        <a:t>rRNA</a:t>
                      </a:r>
                      <a:endParaRPr lang="en-US" sz="1600" b="1" dirty="0">
                        <a:solidFill>
                          <a:schemeClr val="tx1"/>
                        </a:solidFill>
                      </a:endParaRPr>
                    </a:p>
                  </a:txBody>
                  <a:tcPr anchor="ctr">
                    <a:solidFill>
                      <a:schemeClr val="accent4">
                        <a:lumMod val="60000"/>
                        <a:lumOff val="40000"/>
                      </a:schemeClr>
                    </a:solidFill>
                  </a:tcPr>
                </a:tc>
              </a:tr>
              <a:tr h="0">
                <a:tc>
                  <a:txBody>
                    <a:bodyPr/>
                    <a:lstStyle/>
                    <a:p>
                      <a:pPr algn="ctr"/>
                      <a:r>
                        <a:rPr lang="en-US" sz="1400" b="1" dirty="0" smtClean="0"/>
                        <a:t># Nucleotides</a:t>
                      </a:r>
                      <a:endParaRPr lang="en-US" sz="1400" b="1" dirty="0"/>
                    </a:p>
                  </a:txBody>
                  <a:tcPr anchor="ctr">
                    <a:solidFill>
                      <a:schemeClr val="bg1"/>
                    </a:solidFill>
                  </a:tcPr>
                </a:tc>
                <a:tc>
                  <a:txBody>
                    <a:bodyPr/>
                    <a:lstStyle/>
                    <a:p>
                      <a:pPr algn="ctr"/>
                      <a:r>
                        <a:rPr lang="en-US" sz="1400" dirty="0" smtClean="0"/>
                        <a:t>76</a:t>
                      </a:r>
                      <a:endParaRPr lang="en-US" sz="1400" dirty="0"/>
                    </a:p>
                  </a:txBody>
                  <a:tcPr anchor="ctr">
                    <a:solidFill>
                      <a:schemeClr val="bg1"/>
                    </a:solidFill>
                  </a:tcPr>
                </a:tc>
                <a:tc>
                  <a:txBody>
                    <a:bodyPr/>
                    <a:lstStyle/>
                    <a:p>
                      <a:pPr algn="ctr"/>
                      <a:r>
                        <a:rPr lang="en-US" sz="1400" dirty="0" smtClean="0"/>
                        <a:t>1542</a:t>
                      </a:r>
                      <a:endParaRPr lang="en-US" sz="1400" dirty="0"/>
                    </a:p>
                  </a:txBody>
                  <a:tcPr anchor="ctr">
                    <a:solidFill>
                      <a:schemeClr val="bg1"/>
                    </a:solidFill>
                  </a:tcPr>
                </a:tc>
                <a:tc>
                  <a:txBody>
                    <a:bodyPr/>
                    <a:lstStyle/>
                    <a:p>
                      <a:pPr algn="ctr"/>
                      <a:r>
                        <a:rPr lang="en-US" sz="1400" dirty="0" smtClean="0"/>
                        <a:t>2904</a:t>
                      </a:r>
                      <a:endParaRPr lang="en-US" sz="1400" dirty="0"/>
                    </a:p>
                  </a:txBody>
                  <a:tcPr anchor="ctr">
                    <a:solidFill>
                      <a:schemeClr val="bg1"/>
                    </a:solidFill>
                  </a:tcPr>
                </a:tc>
              </a:tr>
              <a:tr h="0">
                <a:tc>
                  <a:txBody>
                    <a:bodyPr/>
                    <a:lstStyle/>
                    <a:p>
                      <a:pPr algn="ctr"/>
                      <a:r>
                        <a:rPr lang="en-US" sz="1400" b="1" dirty="0" smtClean="0"/>
                        <a:t># Potential</a:t>
                      </a:r>
                      <a:r>
                        <a:rPr lang="en-US" sz="1400" b="1" baseline="0" dirty="0" smtClean="0"/>
                        <a:t> Helices</a:t>
                      </a:r>
                      <a:endParaRPr lang="en-US" sz="1400" b="1" dirty="0"/>
                    </a:p>
                  </a:txBody>
                  <a:tcPr anchor="ctr">
                    <a:solidFill>
                      <a:schemeClr val="bg1">
                        <a:lumMod val="85000"/>
                      </a:schemeClr>
                    </a:solidFill>
                  </a:tcPr>
                </a:tc>
                <a:tc>
                  <a:txBody>
                    <a:bodyPr/>
                    <a:lstStyle/>
                    <a:p>
                      <a:pPr algn="ctr"/>
                      <a:r>
                        <a:rPr lang="en-US" sz="1400" dirty="0" smtClean="0"/>
                        <a:t>37</a:t>
                      </a:r>
                      <a:endParaRPr lang="en-US" sz="1400" dirty="0"/>
                    </a:p>
                  </a:txBody>
                  <a:tcPr anchor="ctr">
                    <a:solidFill>
                      <a:schemeClr val="bg1">
                        <a:lumMod val="85000"/>
                      </a:schemeClr>
                    </a:solidFill>
                  </a:tcPr>
                </a:tc>
                <a:tc>
                  <a:txBody>
                    <a:bodyPr/>
                    <a:lstStyle/>
                    <a:p>
                      <a:pPr algn="ctr"/>
                      <a:r>
                        <a:rPr lang="en-US" sz="1400" dirty="0" smtClean="0"/>
                        <a:t>14684</a:t>
                      </a:r>
                      <a:endParaRPr lang="en-US" sz="1400" dirty="0"/>
                    </a:p>
                  </a:txBody>
                  <a:tcPr anchor="ctr">
                    <a:solidFill>
                      <a:schemeClr val="bg1">
                        <a:lumMod val="85000"/>
                      </a:schemeClr>
                    </a:solidFill>
                  </a:tcPr>
                </a:tc>
                <a:tc>
                  <a:txBody>
                    <a:bodyPr/>
                    <a:lstStyle/>
                    <a:p>
                      <a:pPr algn="ctr"/>
                      <a:r>
                        <a:rPr lang="en-US" sz="1400" dirty="0" smtClean="0"/>
                        <a:t>51442</a:t>
                      </a:r>
                      <a:endParaRPr lang="en-US" sz="1400" dirty="0"/>
                    </a:p>
                  </a:txBody>
                  <a:tcPr anchor="ctr">
                    <a:solidFill>
                      <a:schemeClr val="bg1">
                        <a:lumMod val="85000"/>
                      </a:schemeClr>
                    </a:solidFill>
                  </a:tcPr>
                </a:tc>
              </a:tr>
              <a:tr h="0">
                <a:tc>
                  <a:txBody>
                    <a:bodyPr/>
                    <a:lstStyle/>
                    <a:p>
                      <a:pPr algn="ctr"/>
                      <a:r>
                        <a:rPr lang="en-US" sz="1400" b="1" dirty="0" smtClean="0"/>
                        <a:t># Possible</a:t>
                      </a:r>
                      <a:r>
                        <a:rPr lang="en-US" sz="1400" b="1" baseline="0" dirty="0" smtClean="0"/>
                        <a:t> Structures</a:t>
                      </a:r>
                      <a:endParaRPr lang="en-US" sz="1400" b="1" dirty="0"/>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2.5 x </a:t>
                      </a:r>
                      <a:r>
                        <a:rPr lang="en-US" sz="1400" dirty="0" smtClean="0">
                          <a:effectLst/>
                        </a:rPr>
                        <a:t>10</a:t>
                      </a:r>
                      <a:r>
                        <a:rPr lang="en-US" sz="1400" baseline="30000" dirty="0" smtClean="0">
                          <a:effectLst/>
                        </a:rPr>
                        <a:t>19</a:t>
                      </a:r>
                      <a:endParaRPr lang="en-US" sz="1400" b="1" baseline="30000" dirty="0" smtClean="0">
                        <a:solidFill>
                          <a:schemeClr val="tx1"/>
                        </a:solidFill>
                        <a:effectLst/>
                        <a:latin typeface="Times New Roman" pitchFamily="18" charset="0"/>
                        <a:cs typeface="Times New Roman" pitchFamily="18" charset="0"/>
                      </a:endParaRPr>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4.3 x 10</a:t>
                      </a:r>
                      <a:r>
                        <a:rPr lang="en-US" sz="1400" baseline="30000" dirty="0" smtClean="0"/>
                        <a:t>393</a:t>
                      </a:r>
                      <a:endParaRPr lang="en-US" sz="1400" b="1" baseline="30000" dirty="0" smtClean="0">
                        <a:latin typeface="Times New Roman" pitchFamily="18" charset="0"/>
                        <a:cs typeface="Times New Roman" pitchFamily="18" charset="0"/>
                      </a:endParaRPr>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6.3 x 10</a:t>
                      </a:r>
                      <a:r>
                        <a:rPr lang="en-US" sz="1400" baseline="30000" dirty="0" smtClean="0"/>
                        <a:t>740</a:t>
                      </a:r>
                      <a:endParaRPr lang="en-US" sz="1400" b="1" baseline="30000" dirty="0" smtClean="0">
                        <a:latin typeface="Times New Roman" pitchFamily="18" charset="0"/>
                        <a:cs typeface="Times New Roman" pitchFamily="18" charset="0"/>
                      </a:endParaRPr>
                    </a:p>
                  </a:txBody>
                  <a:tcPr anchor="ctr">
                    <a:solidFill>
                      <a:schemeClr val="bg1"/>
                    </a:solidFill>
                  </a:tcPr>
                </a:tc>
              </a:tr>
              <a:tr h="0">
                <a:tc>
                  <a:txBody>
                    <a:bodyPr/>
                    <a:lstStyle/>
                    <a:p>
                      <a:pPr algn="ctr"/>
                      <a:r>
                        <a:rPr lang="en-US" sz="1400" b="1" dirty="0" smtClean="0"/>
                        <a:t># Actual Helices</a:t>
                      </a:r>
                      <a:endParaRPr lang="en-US" sz="1400" b="1" dirty="0"/>
                    </a:p>
                  </a:txBody>
                  <a:tcPr anchor="ctr">
                    <a:solidFill>
                      <a:schemeClr val="bg1">
                        <a:lumMod val="85000"/>
                      </a:schemeClr>
                    </a:solidFill>
                  </a:tcPr>
                </a:tc>
                <a:tc>
                  <a:txBody>
                    <a:bodyPr/>
                    <a:lstStyle/>
                    <a:p>
                      <a:pPr algn="ctr"/>
                      <a:r>
                        <a:rPr lang="en-US" sz="1400" dirty="0" smtClean="0"/>
                        <a:t>4</a:t>
                      </a:r>
                      <a:endParaRPr lang="en-US" sz="1400" dirty="0"/>
                    </a:p>
                  </a:txBody>
                  <a:tcPr anchor="ctr">
                    <a:solidFill>
                      <a:schemeClr val="bg1">
                        <a:lumMod val="85000"/>
                      </a:schemeClr>
                    </a:solidFill>
                  </a:tcPr>
                </a:tc>
                <a:tc>
                  <a:txBody>
                    <a:bodyPr/>
                    <a:lstStyle/>
                    <a:p>
                      <a:pPr algn="ctr"/>
                      <a:r>
                        <a:rPr lang="en-US" sz="1400" dirty="0" smtClean="0"/>
                        <a:t>58</a:t>
                      </a:r>
                      <a:endParaRPr lang="en-US" sz="1400" dirty="0"/>
                    </a:p>
                  </a:txBody>
                  <a:tcPr anchor="ctr">
                    <a:solidFill>
                      <a:schemeClr val="bg1">
                        <a:lumMod val="85000"/>
                      </a:schemeClr>
                    </a:solidFill>
                  </a:tcPr>
                </a:tc>
                <a:tc>
                  <a:txBody>
                    <a:bodyPr/>
                    <a:lstStyle/>
                    <a:p>
                      <a:pPr algn="ctr"/>
                      <a:r>
                        <a:rPr lang="en-US" sz="1400" dirty="0" smtClean="0"/>
                        <a:t>105</a:t>
                      </a:r>
                      <a:endParaRPr lang="en-US" sz="1400" dirty="0"/>
                    </a:p>
                  </a:txBody>
                  <a:tcPr anchor="ctr">
                    <a:solidFill>
                      <a:schemeClr val="bg1">
                        <a:lumMod val="85000"/>
                      </a:schemeClr>
                    </a:solidFill>
                  </a:tcPr>
                </a:tc>
              </a:tr>
              <a:tr h="134517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t>Complexity of RNA folding : helices in comparative structure shown in red above the diagonal,</a:t>
                      </a:r>
                      <a:r>
                        <a:rPr lang="en-US" sz="1400" b="1" baseline="0" dirty="0" smtClean="0"/>
                        <a:t> all potential helices shown below diagonal</a:t>
                      </a:r>
                      <a:endParaRPr lang="en-US" sz="1400" b="1" dirty="0" smtClean="0"/>
                    </a:p>
                  </a:txBody>
                  <a:tcPr anchor="ctr">
                    <a:solidFill>
                      <a:schemeClr val="bg1"/>
                    </a:solidFill>
                  </a:tcPr>
                </a:tc>
                <a:tc>
                  <a:txBody>
                    <a:bodyPr/>
                    <a:lstStyle/>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txBody>
                  <a:tcPr>
                    <a:solidFill>
                      <a:schemeClr val="bg1"/>
                    </a:solidFill>
                  </a:tcPr>
                </a:tc>
                <a:tc>
                  <a:txBody>
                    <a:bodyPr/>
                    <a:lstStyle/>
                    <a:p>
                      <a:endParaRPr lang="en-US" sz="1800" dirty="0"/>
                    </a:p>
                  </a:txBody>
                  <a:tcPr>
                    <a:solidFill>
                      <a:schemeClr val="bg1"/>
                    </a:solidFill>
                  </a:tcPr>
                </a:tc>
                <a:tc>
                  <a:txBody>
                    <a:bodyPr/>
                    <a:lstStyle/>
                    <a:p>
                      <a:endParaRPr lang="en-US" sz="1800" dirty="0"/>
                    </a:p>
                  </a:txBody>
                  <a:tcPr>
                    <a:solidFill>
                      <a:schemeClr val="bg1"/>
                    </a:solidFill>
                  </a:tcPr>
                </a:tc>
              </a:tr>
            </a:tbl>
          </a:graphicData>
        </a:graphic>
      </p:graphicFrame>
      <p:sp>
        <p:nvSpPr>
          <p:cNvPr id="6" name="Content Placeholder 2"/>
          <p:cNvSpPr txBox="1">
            <a:spLocks/>
          </p:cNvSpPr>
          <p:nvPr/>
        </p:nvSpPr>
        <p:spPr>
          <a:xfrm>
            <a:off x="381000" y="228600"/>
            <a:ext cx="8382000" cy="609600"/>
          </a:xfrm>
          <a:prstGeom prst="rect">
            <a:avLst/>
          </a:prstGeom>
        </p:spPr>
        <p:txBody>
          <a:bodyPr/>
          <a:lstStyle/>
          <a:p>
            <a:pPr algn="ctr" eaLnBrk="0" hangingPunct="0">
              <a:spcBef>
                <a:spcPct val="20000"/>
              </a:spcBef>
              <a:buClr>
                <a:srgbClr val="0BD0D9"/>
              </a:buClr>
              <a:buSzPct val="95000"/>
              <a:buFont typeface="Wingdings 2" pitchFamily="18" charset="2"/>
              <a:buNone/>
              <a:defRPr/>
            </a:pPr>
            <a:r>
              <a:rPr lang="en-US" sz="2000" b="1" dirty="0">
                <a:latin typeface="+mn-lt"/>
              </a:rPr>
              <a:t>Predicting an RNA secondary and tertiary structure from nucleotide </a:t>
            </a:r>
            <a:r>
              <a:rPr lang="en-US" sz="2000" b="1" dirty="0" smtClean="0">
                <a:latin typeface="+mn-lt"/>
              </a:rPr>
              <a:t>sequence</a:t>
            </a:r>
            <a:endParaRPr lang="en-US" sz="2000" b="1" dirty="0">
              <a:solidFill>
                <a:srgbClr val="0070C0"/>
              </a:solidFill>
              <a:latin typeface="+mn-lt"/>
            </a:endParaRPr>
          </a:p>
        </p:txBody>
      </p:sp>
      <p:grpSp>
        <p:nvGrpSpPr>
          <p:cNvPr id="7" name="Group 6"/>
          <p:cNvGrpSpPr/>
          <p:nvPr/>
        </p:nvGrpSpPr>
        <p:grpSpPr>
          <a:xfrm>
            <a:off x="609600" y="828326"/>
            <a:ext cx="8055947" cy="2295874"/>
            <a:chOff x="381000" y="787758"/>
            <a:chExt cx="8610600" cy="3048000"/>
          </a:xfrm>
        </p:grpSpPr>
        <p:pic>
          <p:nvPicPr>
            <p:cNvPr id="8" name="Picture 7" descr="Trna_sec_str_yst_phe.jpg"/>
            <p:cNvPicPr>
              <a:picLocks noChangeAspect="1"/>
            </p:cNvPicPr>
            <p:nvPr/>
          </p:nvPicPr>
          <p:blipFill>
            <a:blip r:embed="rId2" cstate="print"/>
            <a:stretch>
              <a:fillRect/>
            </a:stretch>
          </p:blipFill>
          <p:spPr>
            <a:xfrm>
              <a:off x="2667000" y="990600"/>
              <a:ext cx="2108802" cy="2764776"/>
            </a:xfrm>
            <a:prstGeom prst="rect">
              <a:avLst/>
            </a:prstGeom>
          </p:spPr>
        </p:pic>
        <p:pic>
          <p:nvPicPr>
            <p:cNvPr id="9" name="Picture 8" descr="Trna1_seq.jpg"/>
            <p:cNvPicPr>
              <a:picLocks noChangeAspect="1"/>
            </p:cNvPicPr>
            <p:nvPr/>
          </p:nvPicPr>
          <p:blipFill>
            <a:blip r:embed="rId3" cstate="print"/>
            <a:stretch>
              <a:fillRect/>
            </a:stretch>
          </p:blipFill>
          <p:spPr>
            <a:xfrm>
              <a:off x="685800" y="1066800"/>
              <a:ext cx="1879509" cy="2438400"/>
            </a:xfrm>
            <a:prstGeom prst="rect">
              <a:avLst/>
            </a:prstGeom>
          </p:spPr>
        </p:pic>
        <p:pic>
          <p:nvPicPr>
            <p:cNvPr id="10" name="Picture 9" descr="Trna3d.gif"/>
            <p:cNvPicPr>
              <a:picLocks noChangeAspect="1"/>
            </p:cNvPicPr>
            <p:nvPr/>
          </p:nvPicPr>
          <p:blipFill>
            <a:blip r:embed="rId4" cstate="print"/>
            <a:stretch>
              <a:fillRect/>
            </a:stretch>
          </p:blipFill>
          <p:spPr>
            <a:xfrm>
              <a:off x="6779400" y="990600"/>
              <a:ext cx="2136000" cy="2819400"/>
            </a:xfrm>
            <a:prstGeom prst="rect">
              <a:avLst/>
            </a:prstGeom>
          </p:spPr>
        </p:pic>
        <p:pic>
          <p:nvPicPr>
            <p:cNvPr id="11" name="Picture 10" descr="Trna.2d.3d.jpg"/>
            <p:cNvPicPr>
              <a:picLocks noChangeAspect="1"/>
            </p:cNvPicPr>
            <p:nvPr/>
          </p:nvPicPr>
          <p:blipFill>
            <a:blip r:embed="rId5" cstate="print"/>
            <a:stretch>
              <a:fillRect/>
            </a:stretch>
          </p:blipFill>
          <p:spPr>
            <a:xfrm>
              <a:off x="4876800" y="965916"/>
              <a:ext cx="2048464" cy="2819400"/>
            </a:xfrm>
            <a:prstGeom prst="rect">
              <a:avLst/>
            </a:prstGeom>
          </p:spPr>
        </p:pic>
        <p:sp>
          <p:nvSpPr>
            <p:cNvPr id="12" name="Rounded Rectangle 11"/>
            <p:cNvSpPr/>
            <p:nvPr/>
          </p:nvSpPr>
          <p:spPr>
            <a:xfrm>
              <a:off x="381000" y="787758"/>
              <a:ext cx="8610600" cy="3048000"/>
            </a:xfrm>
            <a:prstGeom prst="roundRect">
              <a:avLst/>
            </a:prstGeom>
            <a:no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descr="complexity.1a.png"/>
          <p:cNvPicPr>
            <a:picLocks noChangeAspect="1"/>
          </p:cNvPicPr>
          <p:nvPr/>
        </p:nvPicPr>
        <p:blipFill rotWithShape="1">
          <a:blip r:embed="rId6" cstate="print"/>
          <a:srcRect l="36736" t="7302" r="37411" b="4696"/>
          <a:stretch/>
        </p:blipFill>
        <p:spPr>
          <a:xfrm>
            <a:off x="4623580" y="4820697"/>
            <a:ext cx="2099892" cy="1965960"/>
          </a:xfrm>
          <a:prstGeom prst="rect">
            <a:avLst/>
          </a:prstGeom>
        </p:spPr>
      </p:pic>
      <p:pic>
        <p:nvPicPr>
          <p:cNvPr id="16" name="Picture 15" descr="complexity.1a.png"/>
          <p:cNvPicPr>
            <a:picLocks noChangeAspect="1"/>
          </p:cNvPicPr>
          <p:nvPr/>
        </p:nvPicPr>
        <p:blipFill rotWithShape="1">
          <a:blip r:embed="rId6" cstate="print"/>
          <a:srcRect l="72637" t="6626" r="2501" b="8457"/>
          <a:stretch/>
        </p:blipFill>
        <p:spPr>
          <a:xfrm>
            <a:off x="6669975" y="4810499"/>
            <a:ext cx="1995572" cy="1901952"/>
          </a:xfrm>
          <a:prstGeom prst="rect">
            <a:avLst/>
          </a:prstGeom>
        </p:spPr>
      </p:pic>
      <p:pic>
        <p:nvPicPr>
          <p:cNvPr id="4" name="Picture 3" descr="Trna-helix.jpg"/>
          <p:cNvPicPr>
            <a:picLocks/>
          </p:cNvPicPr>
          <p:nvPr/>
        </p:nvPicPr>
        <p:blipFill>
          <a:blip r:embed="rId7" cstate="print"/>
          <a:stretch>
            <a:fillRect/>
          </a:stretch>
        </p:blipFill>
        <p:spPr>
          <a:xfrm>
            <a:off x="2716603" y="4871655"/>
            <a:ext cx="1933287" cy="1828800"/>
          </a:xfrm>
          <a:prstGeom prst="rect">
            <a:avLst/>
          </a:prstGeom>
        </p:spPr>
      </p:pic>
      <p:sp>
        <p:nvSpPr>
          <p:cNvPr id="14" name="Rectangle 13"/>
          <p:cNvSpPr/>
          <p:nvPr/>
        </p:nvSpPr>
        <p:spPr>
          <a:xfrm>
            <a:off x="0" y="0"/>
            <a:ext cx="9144000" cy="632936"/>
          </a:xfrm>
          <a:prstGeom prst="rect">
            <a:avLst/>
          </a:prstGeom>
          <a:gradFill>
            <a:gsLst>
              <a:gs pos="0">
                <a:srgbClr val="161868"/>
              </a:gs>
              <a:gs pos="50000">
                <a:srgbClr val="232D91"/>
              </a:gs>
              <a:gs pos="100000">
                <a:srgbClr val="4F5FD5"/>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effectLst>
                  <a:outerShdw blurRad="38100" dist="38100" dir="2700000" algn="tl">
                    <a:srgbClr val="000000">
                      <a:alpha val="43137"/>
                    </a:srgbClr>
                  </a:outerShdw>
                </a:effectLst>
              </a:rPr>
              <a:t>RNA Science: RNA Structure Prediction</a:t>
            </a:r>
            <a:endParaRPr lang="en-US"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90834586"/>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ln.sample.png"/>
          <p:cNvPicPr>
            <a:picLocks noChangeAspect="1"/>
          </p:cNvPicPr>
          <p:nvPr/>
        </p:nvPicPr>
        <p:blipFill>
          <a:blip r:embed="rId3" cstate="print"/>
          <a:stretch>
            <a:fillRect/>
          </a:stretch>
        </p:blipFill>
        <p:spPr>
          <a:xfrm>
            <a:off x="1066800" y="770789"/>
            <a:ext cx="2178187" cy="1151972"/>
          </a:xfrm>
          <a:prstGeom prst="rect">
            <a:avLst/>
          </a:prstGeom>
        </p:spPr>
      </p:pic>
      <p:pic>
        <p:nvPicPr>
          <p:cNvPr id="6" name="Content Placeholder 5" descr="30s50s.gif"/>
          <p:cNvPicPr>
            <a:picLocks noGrp="1" noChangeAspect="1"/>
          </p:cNvPicPr>
          <p:nvPr>
            <p:ph idx="1"/>
          </p:nvPr>
        </p:nvPicPr>
        <p:blipFill rotWithShape="1">
          <a:blip r:embed="rId4" cstate="print"/>
          <a:srcRect l="1113" t="55427" r="75969" b="1818"/>
          <a:stretch/>
        </p:blipFill>
        <p:spPr>
          <a:xfrm>
            <a:off x="7239000" y="4306563"/>
            <a:ext cx="1724168" cy="2387101"/>
          </a:xfrm>
        </p:spPr>
      </p:pic>
      <p:pic>
        <p:nvPicPr>
          <p:cNvPr id="10" name="Picture 9" descr="covary.3p2o.v3.png"/>
          <p:cNvPicPr>
            <a:picLocks noChangeAspect="1"/>
          </p:cNvPicPr>
          <p:nvPr/>
        </p:nvPicPr>
        <p:blipFill>
          <a:blip r:embed="rId5" cstate="print"/>
          <a:stretch>
            <a:fillRect/>
          </a:stretch>
        </p:blipFill>
        <p:spPr>
          <a:xfrm>
            <a:off x="533400" y="1947860"/>
            <a:ext cx="4200730" cy="2554942"/>
          </a:xfrm>
          <a:prstGeom prst="rect">
            <a:avLst/>
          </a:prstGeom>
        </p:spPr>
      </p:pic>
      <p:pic>
        <p:nvPicPr>
          <p:cNvPr id="5" name="Picture 2"/>
          <p:cNvPicPr>
            <a:picLocks noChangeAspect="1" noChangeArrowheads="1"/>
          </p:cNvPicPr>
          <p:nvPr/>
        </p:nvPicPr>
        <p:blipFill>
          <a:blip r:embed="rId6" cstate="print"/>
          <a:srcRect l="30591" t="11638" r="27522" b="6168"/>
          <a:stretch>
            <a:fillRect/>
          </a:stretch>
        </p:blipFill>
        <p:spPr bwMode="auto">
          <a:xfrm>
            <a:off x="6496050" y="1135836"/>
            <a:ext cx="2114550" cy="2369364"/>
          </a:xfrm>
          <a:prstGeom prst="rect">
            <a:avLst/>
          </a:prstGeom>
          <a:noFill/>
          <a:ln w="9525">
            <a:noFill/>
            <a:miter lim="800000"/>
            <a:headEnd/>
            <a:tailEnd/>
          </a:ln>
        </p:spPr>
      </p:pic>
      <p:graphicFrame>
        <p:nvGraphicFramePr>
          <p:cNvPr id="7" name="Table 6"/>
          <p:cNvGraphicFramePr>
            <a:graphicFrameLocks noGrp="1"/>
          </p:cNvGraphicFramePr>
          <p:nvPr>
            <p:extLst>
              <p:ext uri="{D42A27DB-BD31-4B8C-83A1-F6EECF244321}">
                <p14:modId xmlns:p14="http://schemas.microsoft.com/office/powerpoint/2010/main" val="2406786452"/>
              </p:ext>
            </p:extLst>
          </p:nvPr>
        </p:nvGraphicFramePr>
        <p:xfrm>
          <a:off x="685800" y="5000977"/>
          <a:ext cx="4657929" cy="1621220"/>
        </p:xfrm>
        <a:graphic>
          <a:graphicData uri="http://schemas.openxmlformats.org/drawingml/2006/table">
            <a:tbl>
              <a:tblPr firstRow="1" bandRow="1">
                <a:tableStyleId>{7E9639D4-E3E2-4D34-9284-5A2195B3D0D7}</a:tableStyleId>
              </a:tblPr>
              <a:tblGrid>
                <a:gridCol w="1672118"/>
                <a:gridCol w="2985811"/>
              </a:tblGrid>
              <a:tr h="53239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effectLst>
                            <a:outerShdw blurRad="38100" dist="38100" dir="2700000" algn="tl">
                              <a:srgbClr val="000000">
                                <a:alpha val="43137"/>
                              </a:srgbClr>
                            </a:outerShdw>
                          </a:effectLst>
                        </a:rPr>
                        <a:t>Model</a:t>
                      </a:r>
                      <a:endParaRPr lang="en-US" sz="1800" b="1" dirty="0">
                        <a:solidFill>
                          <a:schemeClr val="tx1"/>
                        </a:solidFill>
                        <a:effectLst>
                          <a:outerShdw blurRad="38100" dist="38100" dir="2700000" algn="tl">
                            <a:srgbClr val="000000">
                              <a:alpha val="43137"/>
                            </a:srgbClr>
                          </a:outerShdw>
                        </a:effectLst>
                      </a:endParaRPr>
                    </a:p>
                  </a:txBody>
                  <a:tcPr anchor="ctr">
                    <a:solidFill>
                      <a:schemeClr val="accent3">
                        <a:lumMod val="60000"/>
                        <a:lumOff val="40000"/>
                      </a:schemeClr>
                    </a:solidFill>
                  </a:tcPr>
                </a:tc>
                <a:tc>
                  <a:txBody>
                    <a:bodyPr/>
                    <a:lstStyle/>
                    <a:p>
                      <a:pPr algn="ctr"/>
                      <a:r>
                        <a:rPr lang="en-US" sz="1800" dirty="0" smtClean="0">
                          <a:solidFill>
                            <a:schemeClr val="tx1"/>
                          </a:solidFill>
                          <a:effectLst>
                            <a:outerShdw blurRad="38100" dist="38100" dir="2700000" algn="tl">
                              <a:srgbClr val="000000">
                                <a:alpha val="43137"/>
                              </a:srgbClr>
                            </a:outerShdw>
                          </a:effectLst>
                        </a:rPr>
                        <a:t>Accuracy of Predictions</a:t>
                      </a:r>
                      <a:endParaRPr lang="en-US" sz="1800" b="1" dirty="0">
                        <a:solidFill>
                          <a:schemeClr val="tx1"/>
                        </a:solidFill>
                        <a:effectLst>
                          <a:outerShdw blurRad="38100" dist="38100" dir="2700000" algn="tl">
                            <a:srgbClr val="000000">
                              <a:alpha val="43137"/>
                            </a:srgbClr>
                          </a:outerShdw>
                        </a:effectLst>
                      </a:endParaRPr>
                    </a:p>
                  </a:txBody>
                  <a:tcPr anchor="ctr">
                    <a:solidFill>
                      <a:schemeClr val="accent3">
                        <a:lumMod val="60000"/>
                        <a:lumOff val="40000"/>
                      </a:schemeClr>
                    </a:solidFill>
                  </a:tcPr>
                </a:tc>
              </a:tr>
              <a:tr h="334028">
                <a:tc>
                  <a:txBody>
                    <a:bodyPr/>
                    <a:lstStyle/>
                    <a:p>
                      <a:pPr algn="ctr"/>
                      <a:r>
                        <a:rPr lang="en-US" sz="1600" dirty="0" smtClean="0">
                          <a:solidFill>
                            <a:schemeClr val="tx1"/>
                          </a:solidFill>
                          <a:effectLst>
                            <a:outerShdw blurRad="38100" dist="38100" dir="2700000" algn="tl">
                              <a:srgbClr val="000000">
                                <a:alpha val="43137"/>
                              </a:srgbClr>
                            </a:outerShdw>
                          </a:effectLst>
                        </a:rPr>
                        <a:t>16S rRNA</a:t>
                      </a:r>
                      <a:endParaRPr lang="en-US" sz="1600" b="1" dirty="0">
                        <a:solidFill>
                          <a:schemeClr val="tx1"/>
                        </a:solidFill>
                        <a:effectLst>
                          <a:outerShdw blurRad="38100" dist="38100" dir="2700000" algn="tl">
                            <a:srgbClr val="000000">
                              <a:alpha val="43137"/>
                            </a:srgbClr>
                          </a:outerShdw>
                        </a:effectLst>
                      </a:endParaRPr>
                    </a:p>
                  </a:txBody>
                  <a:tcPr anchor="ctr"/>
                </a:tc>
                <a:tc>
                  <a:txBody>
                    <a:bodyPr/>
                    <a:lstStyle/>
                    <a:p>
                      <a:pPr algn="ctr"/>
                      <a:r>
                        <a:rPr lang="en-US" sz="1600" dirty="0" smtClean="0">
                          <a:solidFill>
                            <a:schemeClr val="tx1"/>
                          </a:solidFill>
                          <a:effectLst>
                            <a:outerShdw blurRad="38100" dist="38100" dir="2700000" algn="tl">
                              <a:srgbClr val="000000">
                                <a:alpha val="43137"/>
                              </a:srgbClr>
                            </a:outerShdw>
                          </a:effectLst>
                        </a:rPr>
                        <a:t>461/476</a:t>
                      </a:r>
                      <a:r>
                        <a:rPr lang="en-US" sz="1600" baseline="0" dirty="0" smtClean="0">
                          <a:solidFill>
                            <a:schemeClr val="tx1"/>
                          </a:solidFill>
                          <a:effectLst>
                            <a:outerShdw blurRad="38100" dist="38100" dir="2700000" algn="tl">
                              <a:srgbClr val="000000">
                                <a:alpha val="43137"/>
                              </a:srgbClr>
                            </a:outerShdw>
                          </a:effectLst>
                        </a:rPr>
                        <a:t> </a:t>
                      </a:r>
                      <a:r>
                        <a:rPr lang="en-US" sz="1600" dirty="0" smtClean="0">
                          <a:solidFill>
                            <a:schemeClr val="tx1"/>
                          </a:solidFill>
                          <a:effectLst>
                            <a:outerShdw blurRad="38100" dist="38100" dir="2700000" algn="tl">
                              <a:srgbClr val="000000">
                                <a:alpha val="43137"/>
                              </a:srgbClr>
                            </a:outerShdw>
                          </a:effectLst>
                        </a:rPr>
                        <a:t>= </a:t>
                      </a:r>
                      <a:r>
                        <a:rPr lang="en-US" sz="1600" b="1" dirty="0" smtClean="0">
                          <a:solidFill>
                            <a:srgbClr val="FF0000"/>
                          </a:solidFill>
                          <a:effectLst>
                            <a:outerShdw blurRad="38100" dist="38100" dir="2700000" algn="tl">
                              <a:srgbClr val="000000">
                                <a:alpha val="43137"/>
                              </a:srgbClr>
                            </a:outerShdw>
                          </a:effectLst>
                        </a:rPr>
                        <a:t>97%</a:t>
                      </a:r>
                      <a:endParaRPr lang="en-US" sz="1600" b="1" dirty="0">
                        <a:solidFill>
                          <a:srgbClr val="FF0000"/>
                        </a:solidFill>
                        <a:effectLst>
                          <a:outerShdw blurRad="38100" dist="38100" dir="2700000" algn="tl">
                            <a:srgbClr val="000000">
                              <a:alpha val="43137"/>
                            </a:srgbClr>
                          </a:outerShdw>
                        </a:effectLst>
                      </a:endParaRPr>
                    </a:p>
                  </a:txBody>
                  <a:tcPr anchor="ctr"/>
                </a:tc>
              </a:tr>
              <a:tr h="376772">
                <a:tc>
                  <a:txBody>
                    <a:bodyPr/>
                    <a:lstStyle/>
                    <a:p>
                      <a:pPr algn="ctr"/>
                      <a:r>
                        <a:rPr lang="en-US" sz="1600" dirty="0" smtClean="0">
                          <a:solidFill>
                            <a:schemeClr val="tx1"/>
                          </a:solidFill>
                          <a:effectLst>
                            <a:outerShdw blurRad="38100" dist="38100" dir="2700000" algn="tl">
                              <a:srgbClr val="000000">
                                <a:alpha val="43137"/>
                              </a:srgbClr>
                            </a:outerShdw>
                          </a:effectLst>
                        </a:rPr>
                        <a:t>23S rRNA</a:t>
                      </a:r>
                      <a:endParaRPr lang="en-US" sz="1600" b="1" dirty="0">
                        <a:solidFill>
                          <a:schemeClr val="tx1"/>
                        </a:solidFill>
                        <a:effectLst>
                          <a:outerShdw blurRad="38100" dist="38100" dir="2700000" algn="tl">
                            <a:srgbClr val="000000">
                              <a:alpha val="43137"/>
                            </a:srgbClr>
                          </a:outerShdw>
                        </a:effectLst>
                      </a:endParaRPr>
                    </a:p>
                  </a:txBody>
                  <a:tcPr anchor="ctr"/>
                </a:tc>
                <a:tc>
                  <a:txBody>
                    <a:bodyPr/>
                    <a:lstStyle/>
                    <a:p>
                      <a:pPr algn="ctr"/>
                      <a:r>
                        <a:rPr lang="en-US" sz="1600" dirty="0" smtClean="0">
                          <a:solidFill>
                            <a:schemeClr val="tx1"/>
                          </a:solidFill>
                          <a:effectLst>
                            <a:outerShdw blurRad="38100" dist="38100" dir="2700000" algn="tl">
                              <a:srgbClr val="000000">
                                <a:alpha val="43137"/>
                              </a:srgbClr>
                            </a:outerShdw>
                          </a:effectLst>
                        </a:rPr>
                        <a:t>779/797 = </a:t>
                      </a:r>
                      <a:r>
                        <a:rPr lang="en-US" sz="1600" b="1" dirty="0" smtClean="0">
                          <a:solidFill>
                            <a:srgbClr val="FF0000"/>
                          </a:solidFill>
                          <a:effectLst>
                            <a:outerShdw blurRad="38100" dist="38100" dir="2700000" algn="tl">
                              <a:srgbClr val="000000">
                                <a:alpha val="43137"/>
                              </a:srgbClr>
                            </a:outerShdw>
                          </a:effectLst>
                        </a:rPr>
                        <a:t>98%</a:t>
                      </a:r>
                      <a:endParaRPr lang="en-US" sz="1600" b="1" dirty="0">
                        <a:solidFill>
                          <a:srgbClr val="FF0000"/>
                        </a:solidFill>
                        <a:effectLst>
                          <a:outerShdw blurRad="38100" dist="38100" dir="2700000" algn="tl">
                            <a:srgbClr val="000000">
                              <a:alpha val="43137"/>
                            </a:srgbClr>
                          </a:outerShdw>
                        </a:effectLst>
                      </a:endParaRPr>
                    </a:p>
                  </a:txBody>
                  <a:tcPr anchor="ctr"/>
                </a:tc>
              </a:tr>
              <a:tr h="376772">
                <a:tc>
                  <a:txBody>
                    <a:bodyPr/>
                    <a:lstStyle/>
                    <a:p>
                      <a:pPr algn="ctr"/>
                      <a:r>
                        <a:rPr lang="en-US" sz="1600" dirty="0" smtClean="0">
                          <a:solidFill>
                            <a:schemeClr val="tx1"/>
                          </a:solidFill>
                          <a:effectLst>
                            <a:outerShdw blurRad="38100" dist="38100" dir="2700000" algn="tl">
                              <a:srgbClr val="000000">
                                <a:alpha val="43137"/>
                              </a:srgbClr>
                            </a:outerShdw>
                          </a:effectLst>
                        </a:rPr>
                        <a:t>TOTAL</a:t>
                      </a:r>
                      <a:endParaRPr lang="en-US" sz="1600" b="1" dirty="0">
                        <a:solidFill>
                          <a:schemeClr val="tx1"/>
                        </a:solidFill>
                        <a:effectLst>
                          <a:outerShdw blurRad="38100" dist="38100" dir="2700000" algn="tl">
                            <a:srgbClr val="000000">
                              <a:alpha val="43137"/>
                            </a:srgbClr>
                          </a:outerShdw>
                        </a:effectLst>
                      </a:endParaRPr>
                    </a:p>
                  </a:txBody>
                  <a:tcPr anchor="ctr"/>
                </a:tc>
                <a:tc>
                  <a:txBody>
                    <a:bodyPr/>
                    <a:lstStyle/>
                    <a:p>
                      <a:pPr algn="ctr"/>
                      <a:r>
                        <a:rPr lang="en-US" sz="1600" dirty="0" smtClean="0">
                          <a:solidFill>
                            <a:schemeClr val="tx1"/>
                          </a:solidFill>
                          <a:effectLst>
                            <a:outerShdw blurRad="38100" dist="38100" dir="2700000" algn="tl">
                              <a:srgbClr val="000000">
                                <a:alpha val="43137"/>
                              </a:srgbClr>
                            </a:outerShdw>
                          </a:effectLst>
                        </a:rPr>
                        <a:t>1240/1273 = </a:t>
                      </a:r>
                      <a:r>
                        <a:rPr lang="en-US" sz="1600" b="1" dirty="0" smtClean="0">
                          <a:solidFill>
                            <a:srgbClr val="FF0000"/>
                          </a:solidFill>
                          <a:effectLst>
                            <a:outerShdw blurRad="38100" dist="38100" dir="2700000" algn="tl">
                              <a:srgbClr val="000000">
                                <a:alpha val="43137"/>
                              </a:srgbClr>
                            </a:outerShdw>
                          </a:effectLst>
                        </a:rPr>
                        <a:t>97%</a:t>
                      </a:r>
                      <a:endParaRPr lang="en-US" sz="1600" b="1" dirty="0">
                        <a:solidFill>
                          <a:srgbClr val="FF0000"/>
                        </a:solidFill>
                        <a:effectLst>
                          <a:outerShdw blurRad="38100" dist="38100" dir="2700000" algn="tl">
                            <a:srgbClr val="000000">
                              <a:alpha val="43137"/>
                            </a:srgbClr>
                          </a:outerShdw>
                        </a:effectLst>
                      </a:endParaRPr>
                    </a:p>
                  </a:txBody>
                  <a:tcPr anchor="ctr"/>
                </a:tc>
              </a:tr>
            </a:tbl>
          </a:graphicData>
        </a:graphic>
      </p:graphicFrame>
      <p:sp>
        <p:nvSpPr>
          <p:cNvPr id="8" name="Title 2"/>
          <p:cNvSpPr>
            <a:spLocks noGrp="1"/>
          </p:cNvSpPr>
          <p:nvPr>
            <p:ph type="title"/>
          </p:nvPr>
        </p:nvSpPr>
        <p:spPr>
          <a:xfrm>
            <a:off x="345140" y="4554655"/>
            <a:ext cx="5410200" cy="489302"/>
          </a:xfrm>
        </p:spPr>
        <p:txBody>
          <a:bodyPr>
            <a:noAutofit/>
          </a:bodyPr>
          <a:lstStyle/>
          <a:p>
            <a:r>
              <a:rPr lang="en-US" sz="1600" b="1" dirty="0" smtClean="0">
                <a:effectLst>
                  <a:outerShdw blurRad="38100" dist="38100" dir="2700000" algn="tl">
                    <a:srgbClr val="000000">
                      <a:alpha val="43137"/>
                    </a:srgbClr>
                  </a:outerShdw>
                </a:effectLst>
              </a:rPr>
              <a:t>Accuracy of the Comparative Structure Models for rRNA</a:t>
            </a:r>
            <a:endParaRPr lang="en-US" sz="1600" b="1" dirty="0">
              <a:effectLst>
                <a:outerShdw blurRad="38100" dist="38100" dir="2700000" algn="tl">
                  <a:srgbClr val="000000">
                    <a:alpha val="43137"/>
                  </a:srgbClr>
                </a:outerShdw>
              </a:effectLst>
            </a:endParaRPr>
          </a:p>
        </p:txBody>
      </p:sp>
      <p:cxnSp>
        <p:nvCxnSpPr>
          <p:cNvPr id="3" name="Elbow Connector 2"/>
          <p:cNvCxnSpPr>
            <a:stCxn id="176" idx="3"/>
            <a:endCxn id="5" idx="1"/>
          </p:cNvCxnSpPr>
          <p:nvPr/>
        </p:nvCxnSpPr>
        <p:spPr>
          <a:xfrm flipV="1">
            <a:off x="5832948" y="2320518"/>
            <a:ext cx="663102" cy="447651"/>
          </a:xfrm>
          <a:prstGeom prst="bentConnector3">
            <a:avLst>
              <a:gd name="adj1" fmla="val 50000"/>
            </a:avLst>
          </a:prstGeom>
          <a:ln w="19050">
            <a:solidFill>
              <a:schemeClr val="tx1"/>
            </a:solidFill>
            <a:tailEnd type="triangle"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052226" y="763614"/>
            <a:ext cx="3048000" cy="369332"/>
          </a:xfrm>
          <a:prstGeom prst="rect">
            <a:avLst/>
          </a:prstGeom>
          <a:noFill/>
        </p:spPr>
        <p:txBody>
          <a:bodyPr wrap="square" rtlCol="0">
            <a:spAutoFit/>
          </a:bodyPr>
          <a:lstStyle/>
          <a:p>
            <a:pPr algn="ctr"/>
            <a:r>
              <a:rPr lang="en-US" b="1" dirty="0" smtClean="0">
                <a:effectLst>
                  <a:outerShdw blurRad="38100" dist="38100" dir="2700000" algn="tl">
                    <a:srgbClr val="000000">
                      <a:alpha val="43137"/>
                    </a:srgbClr>
                  </a:outerShdw>
                </a:effectLst>
              </a:rPr>
              <a:t>Inferred secondary structure </a:t>
            </a:r>
            <a:endParaRPr lang="en-US" b="1" dirty="0">
              <a:effectLst>
                <a:outerShdw blurRad="38100" dist="38100" dir="2700000" algn="tl">
                  <a:srgbClr val="000000">
                    <a:alpha val="43137"/>
                  </a:srgbClr>
                </a:outerShdw>
              </a:effectLst>
            </a:endParaRPr>
          </a:p>
        </p:txBody>
      </p:sp>
      <p:sp>
        <p:nvSpPr>
          <p:cNvPr id="14" name="TextBox 13"/>
          <p:cNvSpPr txBox="1"/>
          <p:nvPr/>
        </p:nvSpPr>
        <p:spPr>
          <a:xfrm>
            <a:off x="7188169" y="4034060"/>
            <a:ext cx="2514600" cy="369332"/>
          </a:xfrm>
          <a:prstGeom prst="rect">
            <a:avLst/>
          </a:prstGeom>
          <a:noFill/>
        </p:spPr>
        <p:txBody>
          <a:bodyPr wrap="square" rtlCol="0">
            <a:spAutoFit/>
          </a:bodyPr>
          <a:lstStyle/>
          <a:p>
            <a:r>
              <a:rPr lang="en-US" b="1" dirty="0" smtClean="0">
                <a:effectLst>
                  <a:outerShdw blurRad="38100" dist="38100" dir="2700000" algn="tl">
                    <a:srgbClr val="000000">
                      <a:alpha val="43137"/>
                    </a:srgbClr>
                  </a:outerShdw>
                </a:effectLst>
              </a:rPr>
              <a:t>Crystal structure </a:t>
            </a:r>
            <a:endParaRPr lang="en-US" b="1" dirty="0">
              <a:effectLst>
                <a:outerShdw blurRad="38100" dist="38100" dir="2700000" algn="tl">
                  <a:srgbClr val="000000">
                    <a:alpha val="43137"/>
                  </a:srgbClr>
                </a:outerShdw>
              </a:effectLst>
            </a:endParaRPr>
          </a:p>
        </p:txBody>
      </p:sp>
      <p:cxnSp>
        <p:nvCxnSpPr>
          <p:cNvPr id="15" name="Elbow Connector 14"/>
          <p:cNvCxnSpPr/>
          <p:nvPr/>
        </p:nvCxnSpPr>
        <p:spPr>
          <a:xfrm rot="5400000">
            <a:off x="4722314" y="4483297"/>
            <a:ext cx="1939978" cy="716603"/>
          </a:xfrm>
          <a:prstGeom prst="bentConnector2">
            <a:avLst/>
          </a:prstGeom>
          <a:ln w="19050">
            <a:solidFill>
              <a:schemeClr val="tx1"/>
            </a:solidFill>
            <a:tailEnd type="triangle"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0" y="0"/>
            <a:ext cx="9144000" cy="632936"/>
          </a:xfrm>
          <a:prstGeom prst="rect">
            <a:avLst/>
          </a:prstGeom>
          <a:gradFill>
            <a:gsLst>
              <a:gs pos="0">
                <a:srgbClr val="161868"/>
              </a:gs>
              <a:gs pos="50000">
                <a:srgbClr val="232D91"/>
              </a:gs>
              <a:gs pos="100000">
                <a:srgbClr val="4F5FD5"/>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effectLst>
                  <a:outerShdw blurRad="38100" dist="38100" dir="2700000" algn="tl">
                    <a:srgbClr val="000000">
                      <a:alpha val="43137"/>
                    </a:srgbClr>
                  </a:outerShdw>
                </a:effectLst>
              </a:rPr>
              <a:t>RNA Science: Comparative Analysis</a:t>
            </a:r>
            <a:endParaRPr lang="en-US" sz="4000" b="1" dirty="0">
              <a:effectLst>
                <a:outerShdw blurRad="38100" dist="38100" dir="2700000" algn="tl">
                  <a:srgbClr val="000000">
                    <a:alpha val="43137"/>
                  </a:srgbClr>
                </a:outerShdw>
              </a:effectLst>
            </a:endParaRPr>
          </a:p>
        </p:txBody>
      </p:sp>
      <p:cxnSp>
        <p:nvCxnSpPr>
          <p:cNvPr id="100" name="Elbow Connector 99"/>
          <p:cNvCxnSpPr/>
          <p:nvPr/>
        </p:nvCxnSpPr>
        <p:spPr>
          <a:xfrm rot="10800000" flipV="1">
            <a:off x="6040877" y="3485742"/>
            <a:ext cx="1419018" cy="385867"/>
          </a:xfrm>
          <a:prstGeom prst="bentConnector3">
            <a:avLst>
              <a:gd name="adj1" fmla="val -45"/>
            </a:avLst>
          </a:prstGeom>
          <a:ln w="1905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flipV="1">
            <a:off x="6040876" y="5811618"/>
            <a:ext cx="1512449" cy="1"/>
          </a:xfrm>
          <a:prstGeom prst="line">
            <a:avLst/>
          </a:prstGeom>
          <a:ln w="1905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176" name="Table 175"/>
          <p:cNvGraphicFramePr>
            <a:graphicFrameLocks noGrp="1"/>
          </p:cNvGraphicFramePr>
          <p:nvPr>
            <p:extLst>
              <p:ext uri="{D42A27DB-BD31-4B8C-83A1-F6EECF244321}">
                <p14:modId xmlns:p14="http://schemas.microsoft.com/office/powerpoint/2010/main" val="1897823184"/>
              </p:ext>
            </p:extLst>
          </p:nvPr>
        </p:nvGraphicFramePr>
        <p:xfrm>
          <a:off x="5029200" y="1132945"/>
          <a:ext cx="803748" cy="3270448"/>
        </p:xfrm>
        <a:graphic>
          <a:graphicData uri="http://schemas.openxmlformats.org/drawingml/2006/table">
            <a:tbl>
              <a:tblPr firstRow="1" bandRow="1">
                <a:tableStyleId>{5C22544A-7EE6-4342-B048-85BDC9FD1C3A}</a:tableStyleId>
              </a:tblPr>
              <a:tblGrid>
                <a:gridCol w="401874"/>
                <a:gridCol w="401874"/>
              </a:tblGrid>
              <a:tr h="462488">
                <a:tc>
                  <a:txBody>
                    <a:bodyPr/>
                    <a:lstStyle/>
                    <a:p>
                      <a:pPr algn="ctr"/>
                      <a:r>
                        <a:rPr lang="en-US" sz="1100" b="1" dirty="0" smtClean="0">
                          <a:solidFill>
                            <a:schemeClr val="tx1"/>
                          </a:solidFill>
                          <a:effectLst>
                            <a:outerShdw blurRad="38100" dist="38100" dir="2700000" algn="tl">
                              <a:srgbClr val="000000">
                                <a:alpha val="43137"/>
                              </a:srgbClr>
                            </a:outerShdw>
                          </a:effectLst>
                        </a:rPr>
                        <a:t>NT</a:t>
                      </a:r>
                      <a:r>
                        <a:rPr lang="en-US" sz="1100" b="1" baseline="0" dirty="0" smtClean="0">
                          <a:solidFill>
                            <a:schemeClr val="tx1"/>
                          </a:solidFill>
                          <a:effectLst>
                            <a:outerShdw blurRad="38100" dist="38100" dir="2700000" algn="tl">
                              <a:srgbClr val="000000">
                                <a:alpha val="43137"/>
                              </a:srgbClr>
                            </a:outerShdw>
                          </a:effectLst>
                        </a:rPr>
                        <a:t> </a:t>
                      </a:r>
                      <a:r>
                        <a:rPr lang="en-US" sz="1100" b="1" dirty="0" smtClean="0">
                          <a:solidFill>
                            <a:schemeClr val="tx1"/>
                          </a:solidFill>
                          <a:effectLst>
                            <a:outerShdw blurRad="38100" dist="38100" dir="2700000" algn="tl">
                              <a:srgbClr val="000000">
                                <a:alpha val="43137"/>
                              </a:srgbClr>
                            </a:outerShdw>
                          </a:effectLst>
                        </a:rPr>
                        <a:t>240</a:t>
                      </a:r>
                      <a:endParaRPr lang="en-US" sz="1100" b="1" dirty="0">
                        <a:solidFill>
                          <a:schemeClr val="tx1"/>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1" dirty="0" smtClean="0">
                          <a:solidFill>
                            <a:schemeClr val="tx1"/>
                          </a:solidFill>
                          <a:effectLst>
                            <a:outerShdw blurRad="38100" dist="38100" dir="2700000" algn="tl">
                              <a:srgbClr val="000000">
                                <a:alpha val="43137"/>
                              </a:srgbClr>
                            </a:outerShdw>
                          </a:effectLst>
                        </a:rPr>
                        <a:t>NT</a:t>
                      </a:r>
                      <a:r>
                        <a:rPr lang="en-US" sz="1100" b="1" baseline="0" dirty="0" smtClean="0">
                          <a:solidFill>
                            <a:schemeClr val="tx1"/>
                          </a:solidFill>
                          <a:effectLst>
                            <a:outerShdw blurRad="38100" dist="38100" dir="2700000" algn="tl">
                              <a:srgbClr val="000000">
                                <a:alpha val="43137"/>
                              </a:srgbClr>
                            </a:outerShdw>
                          </a:effectLst>
                        </a:rPr>
                        <a:t> </a:t>
                      </a:r>
                      <a:r>
                        <a:rPr lang="en-US" sz="1100" b="1" dirty="0" smtClean="0">
                          <a:solidFill>
                            <a:schemeClr val="tx1"/>
                          </a:solidFill>
                          <a:effectLst>
                            <a:outerShdw blurRad="38100" dist="38100" dir="2700000" algn="tl">
                              <a:srgbClr val="000000">
                                <a:alpha val="43137"/>
                              </a:srgbClr>
                            </a:outerShdw>
                          </a:effectLst>
                        </a:rPr>
                        <a:t>246</a:t>
                      </a:r>
                      <a:endParaRPr lang="en-US" sz="1100" b="1" dirty="0">
                        <a:solidFill>
                          <a:schemeClr val="tx1"/>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0796">
                <a:tc>
                  <a:txBody>
                    <a:bodyPr/>
                    <a:lstStyle/>
                    <a:p>
                      <a:pPr algn="ctr"/>
                      <a:r>
                        <a:rPr lang="en-US" sz="1100" b="1" dirty="0" smtClean="0">
                          <a:solidFill>
                            <a:srgbClr val="FF33CC"/>
                          </a:solidFill>
                          <a:effectLst>
                            <a:outerShdw blurRad="38100" dist="38100" dir="2700000" algn="tl">
                              <a:srgbClr val="000000">
                                <a:alpha val="43137"/>
                              </a:srgbClr>
                            </a:outerShdw>
                          </a:effectLst>
                        </a:rPr>
                        <a:t>C</a:t>
                      </a:r>
                      <a:endParaRPr lang="en-US" sz="1100" b="1" dirty="0">
                        <a:solidFill>
                          <a:srgbClr val="FF33CC"/>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1" dirty="0" smtClean="0">
                          <a:solidFill>
                            <a:srgbClr val="00CC00"/>
                          </a:solidFill>
                          <a:effectLst>
                            <a:outerShdw blurRad="38100" dist="38100" dir="2700000" algn="tl">
                              <a:srgbClr val="000000">
                                <a:alpha val="43137"/>
                              </a:srgbClr>
                            </a:outerShdw>
                          </a:effectLst>
                        </a:rPr>
                        <a:t>G</a:t>
                      </a:r>
                      <a:endParaRPr lang="en-US" sz="1100" b="1" dirty="0">
                        <a:solidFill>
                          <a:srgbClr val="00CC00"/>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0796">
                <a:tc>
                  <a:txBody>
                    <a:bodyPr/>
                    <a:lstStyle/>
                    <a:p>
                      <a:pPr algn="ctr"/>
                      <a:r>
                        <a:rPr lang="en-US" sz="1100" b="1" dirty="0" smtClean="0">
                          <a:solidFill>
                            <a:srgbClr val="FF33CC"/>
                          </a:solidFill>
                          <a:effectLst>
                            <a:outerShdw blurRad="38100" dist="38100" dir="2700000" algn="tl">
                              <a:srgbClr val="000000">
                                <a:alpha val="43137"/>
                              </a:srgbClr>
                            </a:outerShdw>
                          </a:effectLst>
                        </a:rPr>
                        <a:t>C</a:t>
                      </a:r>
                      <a:endParaRPr lang="en-US" sz="1100" b="1" dirty="0">
                        <a:solidFill>
                          <a:srgbClr val="FF33CC"/>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1" dirty="0" smtClean="0">
                          <a:solidFill>
                            <a:srgbClr val="00CC00"/>
                          </a:solidFill>
                          <a:effectLst>
                            <a:outerShdw blurRad="38100" dist="38100" dir="2700000" algn="tl">
                              <a:srgbClr val="000000">
                                <a:alpha val="43137"/>
                              </a:srgbClr>
                            </a:outerShdw>
                          </a:effectLst>
                        </a:rPr>
                        <a:t>G</a:t>
                      </a:r>
                      <a:endParaRPr lang="en-US" sz="1100" b="1" dirty="0">
                        <a:solidFill>
                          <a:srgbClr val="00CC00"/>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0796">
                <a:tc>
                  <a:txBody>
                    <a:bodyPr/>
                    <a:lstStyle/>
                    <a:p>
                      <a:pPr algn="ctr"/>
                      <a:r>
                        <a:rPr lang="en-US" sz="1100" b="1" dirty="0" smtClean="0">
                          <a:solidFill>
                            <a:srgbClr val="00CC00"/>
                          </a:solidFill>
                          <a:effectLst>
                            <a:outerShdw blurRad="38100" dist="38100" dir="2700000" algn="tl">
                              <a:srgbClr val="000000">
                                <a:alpha val="43137"/>
                              </a:srgbClr>
                            </a:outerShdw>
                          </a:effectLst>
                        </a:rPr>
                        <a:t>G</a:t>
                      </a:r>
                      <a:endParaRPr lang="en-US" sz="1100" b="1" dirty="0">
                        <a:solidFill>
                          <a:srgbClr val="00CC00"/>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1" dirty="0" smtClean="0">
                          <a:solidFill>
                            <a:srgbClr val="FF33CC"/>
                          </a:solidFill>
                          <a:effectLst>
                            <a:outerShdw blurRad="38100" dist="38100" dir="2700000" algn="tl">
                              <a:srgbClr val="000000">
                                <a:alpha val="43137"/>
                              </a:srgbClr>
                            </a:outerShdw>
                          </a:effectLst>
                        </a:rPr>
                        <a:t>C</a:t>
                      </a:r>
                      <a:endParaRPr lang="en-US" sz="1100" b="1" dirty="0">
                        <a:solidFill>
                          <a:srgbClr val="FF33CC"/>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0796">
                <a:tc>
                  <a:txBody>
                    <a:bodyPr/>
                    <a:lstStyle/>
                    <a:p>
                      <a:pPr algn="ctr"/>
                      <a:r>
                        <a:rPr lang="en-US" sz="1100" b="1" dirty="0" smtClean="0">
                          <a:solidFill>
                            <a:srgbClr val="FF33CC"/>
                          </a:solidFill>
                          <a:effectLst>
                            <a:outerShdw blurRad="38100" dist="38100" dir="2700000" algn="tl">
                              <a:srgbClr val="000000">
                                <a:alpha val="43137"/>
                              </a:srgbClr>
                            </a:outerShdw>
                          </a:effectLst>
                        </a:rPr>
                        <a:t>C</a:t>
                      </a:r>
                      <a:endParaRPr lang="en-US" sz="1100" b="1" dirty="0">
                        <a:solidFill>
                          <a:srgbClr val="FF33CC"/>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1" dirty="0" smtClean="0">
                          <a:solidFill>
                            <a:srgbClr val="00CC00"/>
                          </a:solidFill>
                          <a:effectLst>
                            <a:outerShdw blurRad="38100" dist="38100" dir="2700000" algn="tl">
                              <a:srgbClr val="000000">
                                <a:alpha val="43137"/>
                              </a:srgbClr>
                            </a:outerShdw>
                          </a:effectLst>
                        </a:rPr>
                        <a:t>G</a:t>
                      </a:r>
                      <a:endParaRPr lang="en-US" sz="1100" b="1" dirty="0">
                        <a:solidFill>
                          <a:srgbClr val="00CC00"/>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0796">
                <a:tc>
                  <a:txBody>
                    <a:bodyPr/>
                    <a:lstStyle/>
                    <a:p>
                      <a:pPr algn="ctr"/>
                      <a:r>
                        <a:rPr lang="en-US" sz="1100" b="1" dirty="0" smtClean="0">
                          <a:solidFill>
                            <a:srgbClr val="FF33CC"/>
                          </a:solidFill>
                          <a:effectLst>
                            <a:outerShdw blurRad="38100" dist="38100" dir="2700000" algn="tl">
                              <a:srgbClr val="000000">
                                <a:alpha val="43137"/>
                              </a:srgbClr>
                            </a:outerShdw>
                          </a:effectLst>
                        </a:rPr>
                        <a:t>C</a:t>
                      </a:r>
                      <a:endParaRPr lang="en-US" sz="1100" b="1" dirty="0">
                        <a:solidFill>
                          <a:srgbClr val="FF33CC"/>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1" dirty="0" smtClean="0">
                          <a:solidFill>
                            <a:srgbClr val="00CC00"/>
                          </a:solidFill>
                          <a:effectLst>
                            <a:outerShdw blurRad="38100" dist="38100" dir="2700000" algn="tl">
                              <a:srgbClr val="000000">
                                <a:alpha val="43137"/>
                              </a:srgbClr>
                            </a:outerShdw>
                          </a:effectLst>
                        </a:rPr>
                        <a:t>G</a:t>
                      </a:r>
                      <a:endParaRPr lang="en-US" sz="1100" b="1" dirty="0">
                        <a:solidFill>
                          <a:srgbClr val="00CC00"/>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0796">
                <a:tc>
                  <a:txBody>
                    <a:bodyPr/>
                    <a:lstStyle/>
                    <a:p>
                      <a:pPr algn="ctr"/>
                      <a:r>
                        <a:rPr lang="en-US" sz="1100" b="1" dirty="0" smtClean="0">
                          <a:solidFill>
                            <a:srgbClr val="FF33CC"/>
                          </a:solidFill>
                          <a:effectLst>
                            <a:outerShdw blurRad="38100" dist="38100" dir="2700000" algn="tl">
                              <a:srgbClr val="000000">
                                <a:alpha val="43137"/>
                              </a:srgbClr>
                            </a:outerShdw>
                          </a:effectLst>
                        </a:rPr>
                        <a:t>C</a:t>
                      </a:r>
                      <a:endParaRPr lang="en-US" sz="1100" b="1" dirty="0">
                        <a:solidFill>
                          <a:srgbClr val="FF33CC"/>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1" dirty="0" smtClean="0">
                          <a:solidFill>
                            <a:srgbClr val="00CC00"/>
                          </a:solidFill>
                          <a:effectLst>
                            <a:outerShdw blurRad="38100" dist="38100" dir="2700000" algn="tl">
                              <a:srgbClr val="000000">
                                <a:alpha val="43137"/>
                              </a:srgbClr>
                            </a:outerShdw>
                          </a:effectLst>
                        </a:rPr>
                        <a:t>G</a:t>
                      </a:r>
                      <a:endParaRPr lang="en-US" sz="1100" b="1" dirty="0">
                        <a:solidFill>
                          <a:srgbClr val="00CC00"/>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0796">
                <a:tc>
                  <a:txBody>
                    <a:bodyPr/>
                    <a:lstStyle/>
                    <a:p>
                      <a:pPr algn="ctr"/>
                      <a:r>
                        <a:rPr lang="en-US" sz="1100" b="1" dirty="0" smtClean="0">
                          <a:solidFill>
                            <a:srgbClr val="FF33CC"/>
                          </a:solidFill>
                          <a:effectLst>
                            <a:outerShdw blurRad="38100" dist="38100" dir="2700000" algn="tl">
                              <a:srgbClr val="000000">
                                <a:alpha val="43137"/>
                              </a:srgbClr>
                            </a:outerShdw>
                          </a:effectLst>
                        </a:rPr>
                        <a:t>C</a:t>
                      </a:r>
                      <a:endParaRPr lang="en-US" sz="1100" b="1" dirty="0">
                        <a:solidFill>
                          <a:srgbClr val="FF33CC"/>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1" dirty="0" smtClean="0">
                          <a:solidFill>
                            <a:srgbClr val="00CC00"/>
                          </a:solidFill>
                          <a:effectLst>
                            <a:outerShdw blurRad="38100" dist="38100" dir="2700000" algn="tl">
                              <a:srgbClr val="000000">
                                <a:alpha val="43137"/>
                              </a:srgbClr>
                            </a:outerShdw>
                          </a:effectLst>
                        </a:rPr>
                        <a:t>G</a:t>
                      </a:r>
                      <a:endParaRPr lang="en-US" sz="1100" b="1" dirty="0">
                        <a:solidFill>
                          <a:srgbClr val="00CC00"/>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0796">
                <a:tc>
                  <a:txBody>
                    <a:bodyPr/>
                    <a:lstStyle/>
                    <a:p>
                      <a:pPr algn="ctr"/>
                      <a:r>
                        <a:rPr lang="en-US" sz="1100" b="1" dirty="0" smtClean="0">
                          <a:solidFill>
                            <a:srgbClr val="FF33CC"/>
                          </a:solidFill>
                          <a:effectLst>
                            <a:outerShdw blurRad="38100" dist="38100" dir="2700000" algn="tl">
                              <a:srgbClr val="000000">
                                <a:alpha val="43137"/>
                              </a:srgbClr>
                            </a:outerShdw>
                          </a:effectLst>
                        </a:rPr>
                        <a:t>C</a:t>
                      </a:r>
                      <a:endParaRPr lang="en-US" sz="1100" b="1" dirty="0">
                        <a:solidFill>
                          <a:srgbClr val="FF33CC"/>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1" dirty="0" smtClean="0">
                          <a:solidFill>
                            <a:srgbClr val="00CC00"/>
                          </a:solidFill>
                          <a:effectLst>
                            <a:outerShdw blurRad="38100" dist="38100" dir="2700000" algn="tl">
                              <a:srgbClr val="000000">
                                <a:alpha val="43137"/>
                              </a:srgbClr>
                            </a:outerShdw>
                          </a:effectLst>
                        </a:rPr>
                        <a:t>G</a:t>
                      </a:r>
                      <a:endParaRPr lang="en-US" sz="1100" b="1" dirty="0">
                        <a:solidFill>
                          <a:srgbClr val="00CC00"/>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0796">
                <a:tc>
                  <a:txBody>
                    <a:bodyPr/>
                    <a:lstStyle/>
                    <a:p>
                      <a:pPr algn="ctr"/>
                      <a:r>
                        <a:rPr lang="en-US" sz="1100" b="1" dirty="0" smtClean="0">
                          <a:solidFill>
                            <a:srgbClr val="FF33CC"/>
                          </a:solidFill>
                          <a:effectLst>
                            <a:outerShdw blurRad="38100" dist="38100" dir="2700000" algn="tl">
                              <a:srgbClr val="000000">
                                <a:alpha val="43137"/>
                              </a:srgbClr>
                            </a:outerShdw>
                          </a:effectLst>
                        </a:rPr>
                        <a:t>C</a:t>
                      </a:r>
                      <a:endParaRPr lang="en-US" sz="1100" b="1" dirty="0">
                        <a:solidFill>
                          <a:srgbClr val="FF33CC"/>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1" dirty="0" smtClean="0">
                          <a:solidFill>
                            <a:srgbClr val="00CC00"/>
                          </a:solidFill>
                          <a:effectLst>
                            <a:outerShdw blurRad="38100" dist="38100" dir="2700000" algn="tl">
                              <a:srgbClr val="000000">
                                <a:alpha val="43137"/>
                              </a:srgbClr>
                            </a:outerShdw>
                          </a:effectLst>
                        </a:rPr>
                        <a:t>G</a:t>
                      </a:r>
                      <a:endParaRPr lang="en-US" sz="1100" b="1" dirty="0">
                        <a:solidFill>
                          <a:srgbClr val="00CC00"/>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0796">
                <a:tc>
                  <a:txBody>
                    <a:bodyPr/>
                    <a:lstStyle/>
                    <a:p>
                      <a:pPr algn="ctr"/>
                      <a:r>
                        <a:rPr lang="en-US" sz="1100" b="1" dirty="0" smtClean="0">
                          <a:solidFill>
                            <a:srgbClr val="0000FF"/>
                          </a:solidFill>
                          <a:effectLst>
                            <a:outerShdw blurRad="38100" dist="38100" dir="2700000" algn="tl">
                              <a:srgbClr val="000000">
                                <a:alpha val="43137"/>
                              </a:srgbClr>
                            </a:outerShdw>
                          </a:effectLst>
                        </a:rPr>
                        <a:t>U</a:t>
                      </a:r>
                      <a:endParaRPr lang="en-US" sz="1100" b="1" dirty="0">
                        <a:solidFill>
                          <a:srgbClr val="0000FF"/>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1" dirty="0" smtClean="0">
                          <a:solidFill>
                            <a:srgbClr val="FF0000"/>
                          </a:solidFill>
                          <a:effectLst>
                            <a:outerShdw blurRad="38100" dist="38100" dir="2700000" algn="tl">
                              <a:srgbClr val="000000">
                                <a:alpha val="43137"/>
                              </a:srgbClr>
                            </a:outerShdw>
                          </a:effectLst>
                        </a:rPr>
                        <a:t>A</a:t>
                      </a:r>
                      <a:endParaRPr lang="en-US" sz="1100" b="1" dirty="0">
                        <a:solidFill>
                          <a:srgbClr val="FF0000"/>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80" name="TextBox 179"/>
          <p:cNvSpPr txBox="1"/>
          <p:nvPr/>
        </p:nvSpPr>
        <p:spPr>
          <a:xfrm>
            <a:off x="5199525" y="609600"/>
            <a:ext cx="533400" cy="584775"/>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A</a:t>
            </a:r>
          </a:p>
        </p:txBody>
      </p:sp>
      <p:cxnSp>
        <p:nvCxnSpPr>
          <p:cNvPr id="192" name="Straight Connector 191"/>
          <p:cNvCxnSpPr/>
          <p:nvPr/>
        </p:nvCxnSpPr>
        <p:spPr>
          <a:xfrm flipH="1">
            <a:off x="2633765" y="885053"/>
            <a:ext cx="2616153" cy="164813"/>
          </a:xfrm>
          <a:prstGeom prst="line">
            <a:avLst/>
          </a:prstGeom>
          <a:ln w="9525">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80090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838200"/>
            <a:ext cx="8229600" cy="762000"/>
          </a:xfrm>
        </p:spPr>
        <p:txBody>
          <a:bodyPr>
            <a:normAutofit/>
          </a:bodyPr>
          <a:lstStyle/>
          <a:p>
            <a:pPr eaLnBrk="1" fontAlgn="auto" hangingPunct="1">
              <a:spcAft>
                <a:spcPts val="0"/>
              </a:spcAft>
              <a:defRPr/>
            </a:pPr>
            <a:r>
              <a:rPr lang="en-US" sz="4400" b="1" dirty="0" smtClean="0">
                <a:effectLst>
                  <a:outerShdw blurRad="38100" dist="38100" dir="2700000" algn="tl">
                    <a:srgbClr val="000000">
                      <a:alpha val="43137"/>
                    </a:srgbClr>
                  </a:outerShdw>
                </a:effectLst>
              </a:rPr>
              <a:t>Grand Challenge in Biology:</a:t>
            </a:r>
            <a:endParaRPr lang="en-US" b="1" dirty="0">
              <a:effectLst>
                <a:outerShdw blurRad="38100" dist="38100" dir="2700000" algn="tl">
                  <a:srgbClr val="000000">
                    <a:alpha val="43137"/>
                  </a:srgbClr>
                </a:outerShdw>
              </a:effectLst>
            </a:endParaRPr>
          </a:p>
        </p:txBody>
      </p:sp>
      <p:sp>
        <p:nvSpPr>
          <p:cNvPr id="5" name="Content Placeholder 2"/>
          <p:cNvSpPr txBox="1">
            <a:spLocks/>
          </p:cNvSpPr>
          <p:nvPr/>
        </p:nvSpPr>
        <p:spPr>
          <a:xfrm>
            <a:off x="457200" y="1749778"/>
            <a:ext cx="8229600" cy="1219200"/>
          </a:xfrm>
          <a:prstGeom prst="rect">
            <a:avLst/>
          </a:prstGeom>
        </p:spPr>
        <p:txBody>
          <a:bodyPr/>
          <a:lstStyle/>
          <a:p>
            <a:pPr eaLnBrk="0" hangingPunct="0">
              <a:spcBef>
                <a:spcPct val="20000"/>
              </a:spcBef>
              <a:buClr>
                <a:srgbClr val="0BD0D9"/>
              </a:buClr>
              <a:buSzPct val="95000"/>
              <a:buFont typeface="Wingdings 2" pitchFamily="18" charset="2"/>
              <a:buNone/>
              <a:defRPr/>
            </a:pPr>
            <a:r>
              <a:rPr lang="en-US" sz="2600" dirty="0">
                <a:effectLst>
                  <a:outerShdw blurRad="38100" dist="38100" dir="2700000" algn="tl">
                    <a:srgbClr val="000000">
                      <a:alpha val="43137"/>
                    </a:srgbClr>
                  </a:outerShdw>
                </a:effectLst>
                <a:latin typeface="+mn-lt"/>
              </a:rPr>
              <a:t>Determining the phylogenetic/taxonomic relationships for organisms that span the entire tree of life.</a:t>
            </a:r>
          </a:p>
        </p:txBody>
      </p:sp>
      <p:pic>
        <p:nvPicPr>
          <p:cNvPr id="6" name="Picture 5" descr="1.17.jpg"/>
          <p:cNvPicPr>
            <a:picLocks noChangeAspect="1"/>
          </p:cNvPicPr>
          <p:nvPr/>
        </p:nvPicPr>
        <p:blipFill>
          <a:blip r:embed="rId2"/>
          <a:stretch>
            <a:fillRect/>
          </a:stretch>
        </p:blipFill>
        <p:spPr>
          <a:xfrm>
            <a:off x="239383" y="2971800"/>
            <a:ext cx="8665234" cy="3352800"/>
          </a:xfrm>
          <a:prstGeom prst="rect">
            <a:avLst/>
          </a:prstGeom>
        </p:spPr>
      </p:pic>
      <p:sp>
        <p:nvSpPr>
          <p:cNvPr id="7" name="Rectangle 6"/>
          <p:cNvSpPr/>
          <p:nvPr/>
        </p:nvSpPr>
        <p:spPr>
          <a:xfrm>
            <a:off x="0" y="0"/>
            <a:ext cx="9144000" cy="632936"/>
          </a:xfrm>
          <a:prstGeom prst="rect">
            <a:avLst/>
          </a:prstGeom>
          <a:gradFill>
            <a:gsLst>
              <a:gs pos="0">
                <a:srgbClr val="161868"/>
              </a:gs>
              <a:gs pos="50000">
                <a:srgbClr val="232D91"/>
              </a:gs>
              <a:gs pos="100000">
                <a:srgbClr val="4F5FD5"/>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effectLst>
                  <a:outerShdw blurRad="38100" dist="38100" dir="2700000" algn="tl">
                    <a:srgbClr val="000000">
                      <a:alpha val="43137"/>
                    </a:srgbClr>
                  </a:outerShdw>
                </a:effectLst>
              </a:rPr>
              <a:t>RNA Science: Comparative Analysis</a:t>
            </a:r>
            <a:endParaRPr lang="en-US"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323157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16994</TotalTime>
  <Words>2550</Words>
  <Application>Microsoft Office PowerPoint</Application>
  <PresentationFormat>On-screen Show (4:3)</PresentationFormat>
  <Paragraphs>368</Paragraphs>
  <Slides>34</Slides>
  <Notes>10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Capturing the Structural, Functional, and Evolutionary Constraints of RNA Molecules with rCAD - an RNA Comparative Analysis Database   </vt:lpstr>
      <vt:lpstr>PowerPoint Presentation</vt:lpstr>
      <vt:lpstr>PowerPoint Presentation</vt:lpstr>
      <vt:lpstr>PowerPoint Presentation</vt:lpstr>
      <vt:lpstr>PowerPoint Presentation</vt:lpstr>
      <vt:lpstr>PowerPoint Presentation</vt:lpstr>
      <vt:lpstr>PowerPoint Presentation</vt:lpstr>
      <vt:lpstr>Accuracy of the Comparative Structure Models for rRNA</vt:lpstr>
      <vt:lpstr>Grand Challenge in Biology:</vt:lpstr>
      <vt:lpstr>RNA Structure:  Secondary Structure, Energetics, Base Stacking, and High-Resolution 3D Structure</vt:lpstr>
      <vt:lpstr>PowerPoint Presentation</vt:lpstr>
      <vt:lpstr>PowerPoint Presentation</vt:lpstr>
      <vt:lpstr>.   </vt:lpstr>
      <vt:lpstr>PowerPoint Presentation</vt:lpstr>
      <vt:lpstr>PowerPoint Presentation</vt:lpstr>
      <vt:lpstr>Stuart Ozer - Quote</vt:lpstr>
      <vt:lpstr>Data Management Re-architecture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Research Team and Support</vt:lpstr>
      <vt:lpstr>PowerPoint Presentation</vt:lpstr>
    </vt:vector>
  </TitlesOfParts>
  <Company>UT Austin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 Gutell Lab</dc:creator>
  <cp:lastModifiedBy>Robin</cp:lastModifiedBy>
  <cp:revision>283</cp:revision>
  <cp:lastPrinted>2011-12-03T01:26:27Z</cp:lastPrinted>
  <dcterms:created xsi:type="dcterms:W3CDTF">2011-06-07T00:30:36Z</dcterms:created>
  <dcterms:modified xsi:type="dcterms:W3CDTF">2011-12-08T23:28:54Z</dcterms:modified>
</cp:coreProperties>
</file>